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Sistava, a product by Sista AI. Amsterdam. Investor overview.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Nested market. The wedge is small today and growing at ~50 percent a year; the pool it eats from is over a trillion.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Roughly 17x in seven years. Analysts differ on magnitude, not direction.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Two axes: what you buy, and how much coordination you get. The top right corner is empty.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Priced per employee, against a salary line rather than a software line. Illustrative figures.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Self-serve first, then teams, then the platform layer.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Where we are. Replace the metrics row with current numbers before publishing.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Dutch company, shipping since 2022, platform in production. Twelve surfaces already built.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Close. What the round buys and how to get in touch.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Three forces converged in the last 18 months. The first two are new; the third has been true for decades.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Companies need output. The only unit of output on sale is a person.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Three categories exist today. All three leave the work and the coordination with you.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solution in one sentence. Hire, onboard, connect, manage.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Four steps, all conversational. No prompt engineering, no workflow canvas.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product is a Slack-like workspace. Teams and employees on the left, the conversation in the middle, live work on the right.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core innovation: a managed team, not a swarm of agents. A lead plans and delegates; specialists execute; you approve.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Integrations are table stakes; the workspace record is the moat.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5A6CF6">
                  <a:alpha val="38000"/>
                </a:srgbClr>
              </a:gs>
              <a:gs pos="58000">
                <a:srgbClr val="5A6CF6">
                  <a:alpha val="0"/>
                </a:srgbClr>
              </a:gs>
            </a:gsLst>
            <a:path path="circle">
              <a:fillToRect l="50000" t="100000" r="50000" b="0"/>
            </a:path>
          </a:gra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A3B5FF">
                  <a:alpha val="5000"/>
                </a:srgbClr>
              </a:gs>
              <a:gs pos="100000">
                <a:srgbClr val="A3B5FF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4" name="Shape 2"/>
          <p:cNvSpPr/>
          <p:nvPr/>
        </p:nvSpPr>
        <p:spPr>
          <a:xfrm>
            <a:off x="13085650" y="609575"/>
            <a:ext cx="4059349" cy="560338"/>
          </a:xfrm>
          <a:prstGeom prst="roundRect">
            <a:avLst>
              <a:gd name="adj" fmla="val 50000"/>
            </a:avLst>
          </a:prstGeom>
          <a:solidFill>
            <a:srgbClr val="4ADE80">
              <a:alpha val="9000"/>
            </a:srgbClr>
          </a:solidFill>
          <a:ln w="7937">
            <a:solidFill>
              <a:srgbClr val="4ADE80">
                <a:alpha val="3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3379338" y="832569"/>
            <a:ext cx="114288" cy="114288"/>
          </a:xfrm>
          <a:prstGeom prst="ellipse">
            <a:avLst/>
          </a:prstGeom>
          <a:solidFill>
            <a:srgbClr val="4ADE80"/>
          </a:solidFill>
          <a:ln/>
          <a:effectLst>
            <a:outerShdw sx="100000" sy="100000" kx="0" ky="0" algn="bl" rotWithShape="0" blurRad="133350" dist="50800" dir="16200000">
              <a:srgbClr val="4ADE80">
                <a:alpha val="8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13645988" y="750838"/>
            <a:ext cx="3525856" cy="315912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CBE8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Platform live since April 2026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143000" y="2356631"/>
            <a:ext cx="17602200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756" kern="0" dirty="0">
                <a:solidFill>
                  <a:srgbClr val="A3B5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SISTAVA.COM · AI EMPLOYEES</a:t>
            </a:r>
            <a:endParaRPr lang="en-US" sz="180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2958269"/>
            <a:ext cx="7017990" cy="1866863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143000" y="5358494"/>
            <a:ext cx="17602200" cy="52228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150" spc="-63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Hire AI like you hire humans.</a:t>
            </a:r>
            <a:endParaRPr lang="en-US" sz="3150" dirty="0"/>
          </a:p>
        </p:txBody>
      </p:sp>
      <p:sp>
        <p:nvSpPr>
          <p:cNvPr id="10" name="Text 7"/>
          <p:cNvSpPr/>
          <p:nvPr/>
        </p:nvSpPr>
        <p:spPr>
          <a:xfrm>
            <a:off x="1143000" y="6052220"/>
            <a:ext cx="11282363" cy="9447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1532"/>
              </a:lnSpc>
              <a:buNone/>
            </a:pPr>
            <a:r>
              <a:rPr lang="en-US" sz="2550" dirty="0">
                <a:solidFill>
                  <a:srgbClr val="B6BA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workforce platform where businesses hire, onboard and manage AI employees.</a:t>
            </a:r>
            <a:endParaRPr lang="en-US" sz="2550" dirty="0"/>
          </a:p>
        </p:txBody>
      </p:sp>
      <p:sp>
        <p:nvSpPr>
          <p:cNvPr id="11" name="Shape 8"/>
          <p:cNvSpPr/>
          <p:nvPr/>
        </p:nvSpPr>
        <p:spPr>
          <a:xfrm>
            <a:off x="1143000" y="7492194"/>
            <a:ext cx="11811000" cy="9525"/>
          </a:xfrm>
          <a:prstGeom prst="rect">
            <a:avLst/>
          </a:prstGeom>
          <a:solidFill>
            <a:srgbClr val="FFFFFF">
              <a:alpha val="12000"/>
            </a:srgbClr>
          </a:solidFill>
          <a:ln/>
        </p:spPr>
      </p:sp>
      <p:sp>
        <p:nvSpPr>
          <p:cNvPr id="12" name="Text 9"/>
          <p:cNvSpPr/>
          <p:nvPr/>
        </p:nvSpPr>
        <p:spPr>
          <a:xfrm>
            <a:off x="1143000" y="7728706"/>
            <a:ext cx="2358188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108" kern="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Investor overview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3553458" y="7843800"/>
            <a:ext cx="47625" cy="47625"/>
          </a:xfrm>
          <a:prstGeom prst="ellipse">
            <a:avLst/>
          </a:prstGeom>
          <a:solidFill>
            <a:srgbClr val="6B7280"/>
          </a:solidFill>
          <a:ln/>
        </p:spPr>
      </p:sp>
      <p:sp>
        <p:nvSpPr>
          <p:cNvPr id="14" name="Text 11"/>
          <p:cNvSpPr/>
          <p:nvPr/>
        </p:nvSpPr>
        <p:spPr>
          <a:xfrm>
            <a:off x="3867733" y="7728706"/>
            <a:ext cx="1698092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108" kern="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August 2026</a:t>
            </a:r>
            <a:endParaRPr lang="en-US" sz="1800" dirty="0"/>
          </a:p>
        </p:txBody>
      </p:sp>
      <p:sp>
        <p:nvSpPr>
          <p:cNvPr id="15" name="Shape 12"/>
          <p:cNvSpPr/>
          <p:nvPr/>
        </p:nvSpPr>
        <p:spPr>
          <a:xfrm>
            <a:off x="5678103" y="7843800"/>
            <a:ext cx="47625" cy="47625"/>
          </a:xfrm>
          <a:prstGeom prst="ellipse">
            <a:avLst/>
          </a:prstGeom>
          <a:solidFill>
            <a:srgbClr val="6B7280"/>
          </a:solidFill>
          <a:ln/>
        </p:spPr>
      </p:sp>
      <p:sp>
        <p:nvSpPr>
          <p:cNvPr id="16" name="Text 13"/>
          <p:cNvSpPr/>
          <p:nvPr/>
        </p:nvSpPr>
        <p:spPr>
          <a:xfrm>
            <a:off x="5992378" y="7728706"/>
            <a:ext cx="2029811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108" kern="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Amsterdam, NL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81D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914363"/>
            <a:ext cx="17602200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324" kern="0" dirty="0">
                <a:solidFill>
                  <a:srgbClr val="A3B5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 SIZE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43000" y="1382675"/>
            <a:ext cx="17602200" cy="723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6834"/>
              </a:lnSpc>
              <a:buNone/>
            </a:pPr>
            <a:r>
              <a:rPr lang="en-US" sz="5400" b="1" spc="-162" kern="0" dirty="0">
                <a:solidFill>
                  <a:srgbClr val="F0F2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software wedge into a labour budget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1143000" y="2610569"/>
            <a:ext cx="5824221" cy="38338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Outsourced work and staffing services</a:t>
            </a:r>
            <a:endParaRPr lang="en-US" sz="2250" dirty="0"/>
          </a:p>
        </p:txBody>
      </p:sp>
      <p:sp>
        <p:nvSpPr>
          <p:cNvPr id="5" name="Text 3"/>
          <p:cNvSpPr/>
          <p:nvPr/>
        </p:nvSpPr>
        <p:spPr>
          <a:xfrm>
            <a:off x="15797237" y="2487538"/>
            <a:ext cx="1482539" cy="5333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7273"/>
              </a:lnSpc>
              <a:buNone/>
            </a:pPr>
            <a:r>
              <a:rPr lang="en-US" sz="3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$1.4T</a:t>
            </a:r>
            <a:endParaRPr lang="en-US" sz="3900" dirty="0"/>
          </a:p>
        </p:txBody>
      </p:sp>
      <p:sp>
        <p:nvSpPr>
          <p:cNvPr id="6" name="Shape 4"/>
          <p:cNvSpPr/>
          <p:nvPr/>
        </p:nvSpPr>
        <p:spPr>
          <a:xfrm>
            <a:off x="1143000" y="3116151"/>
            <a:ext cx="16002000" cy="533363"/>
          </a:xfrm>
          <a:prstGeom prst="roundRect">
            <a:avLst>
              <a:gd name="adj" fmla="val 14287"/>
            </a:avLst>
          </a:prstGeom>
          <a:gradFill rotWithShape="1">
            <a:gsLst>
              <a:gs pos="0">
                <a:srgbClr val="2E3849">
                  <a:alpha val="100000"/>
                </a:srgbClr>
              </a:gs>
              <a:gs pos="100000">
                <a:srgbClr val="232B37">
                  <a:alpha val="100000"/>
                </a:srgbClr>
              </a:gs>
            </a:gsLst>
            <a:lin ang="0" scaled="0"/>
          </a:gradFill>
          <a:ln w="7937">
            <a:solidFill>
              <a:srgbClr val="3D465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143000" y="3782839"/>
            <a:ext cx="17602200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TAM · what companies already pay someone else to do their work, 2026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143000" y="4507508"/>
            <a:ext cx="4519445" cy="38338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Business process outsourcing</a:t>
            </a:r>
            <a:endParaRPr lang="en-US" sz="2250" dirty="0"/>
          </a:p>
        </p:txBody>
      </p:sp>
      <p:sp>
        <p:nvSpPr>
          <p:cNvPr id="9" name="Text 7"/>
          <p:cNvSpPr/>
          <p:nvPr/>
        </p:nvSpPr>
        <p:spPr>
          <a:xfrm>
            <a:off x="15563452" y="4384477"/>
            <a:ext cx="1739701" cy="5333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7273"/>
              </a:lnSpc>
              <a:buNone/>
            </a:pPr>
            <a:r>
              <a:rPr lang="en-US" sz="3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$436B</a:t>
            </a:r>
            <a:endParaRPr lang="en-US" sz="3900" dirty="0"/>
          </a:p>
        </p:txBody>
      </p:sp>
      <p:sp>
        <p:nvSpPr>
          <p:cNvPr id="10" name="Shape 8"/>
          <p:cNvSpPr/>
          <p:nvPr/>
        </p:nvSpPr>
        <p:spPr>
          <a:xfrm>
            <a:off x="1143000" y="5013089"/>
            <a:ext cx="5120618" cy="533363"/>
          </a:xfrm>
          <a:prstGeom prst="roundRect">
            <a:avLst>
              <a:gd name="adj" fmla="val 14287"/>
            </a:avLst>
          </a:prstGeom>
          <a:gradFill rotWithShape="1">
            <a:gsLst>
              <a:gs pos="0">
                <a:srgbClr val="4A5A9E">
                  <a:alpha val="100000"/>
                </a:srgbClr>
              </a:gs>
              <a:gs pos="100000">
                <a:srgbClr val="35406E">
                  <a:alpha val="100000"/>
                </a:srgbClr>
              </a:gs>
            </a:gsLst>
            <a:lin ang="0" scaled="0"/>
          </a:gradFill>
          <a:ln w="7937">
            <a:solidFill>
              <a:srgbClr val="4D5B8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143000" y="5679777"/>
            <a:ext cx="17602200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 · the marketing, sales, support and back-office functions SisTava employees perform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143000" y="6404446"/>
            <a:ext cx="3507166" cy="38338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dirty="0">
                <a:solidFill>
                  <a:srgbClr val="A3B5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agents market, 2033</a:t>
            </a:r>
            <a:endParaRPr lang="en-US" sz="2250" dirty="0"/>
          </a:p>
        </p:txBody>
      </p:sp>
      <p:sp>
        <p:nvSpPr>
          <p:cNvPr id="13" name="Text 11"/>
          <p:cNvSpPr/>
          <p:nvPr/>
        </p:nvSpPr>
        <p:spPr>
          <a:xfrm>
            <a:off x="15563452" y="6281415"/>
            <a:ext cx="1739701" cy="5333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7273"/>
              </a:lnSpc>
              <a:buNone/>
            </a:pPr>
            <a:r>
              <a:rPr lang="en-US" sz="3900" dirty="0">
                <a:solidFill>
                  <a:srgbClr val="A3B5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$183B</a:t>
            </a:r>
            <a:endParaRPr lang="en-US" sz="3900" dirty="0"/>
          </a:p>
        </p:txBody>
      </p:sp>
      <p:sp>
        <p:nvSpPr>
          <p:cNvPr id="14" name="Shape 12"/>
          <p:cNvSpPr/>
          <p:nvPr/>
        </p:nvSpPr>
        <p:spPr>
          <a:xfrm>
            <a:off x="1143000" y="6910028"/>
            <a:ext cx="2240235" cy="533363"/>
          </a:xfrm>
          <a:prstGeom prst="roundRect">
            <a:avLst>
              <a:gd name="adj" fmla="val 14287"/>
            </a:avLst>
          </a:prstGeom>
          <a:gradFill rotWithShape="1">
            <a:gsLst>
              <a:gs pos="0">
                <a:srgbClr val="A3B5FF">
                  <a:alpha val="100000"/>
                </a:srgbClr>
              </a:gs>
              <a:gs pos="100000">
                <a:srgbClr val="7D92F5">
                  <a:alpha val="100000"/>
                </a:srgbClr>
              </a:gs>
            </a:gsLst>
            <a:lin ang="0" scaled="0"/>
          </a:gradFill>
          <a:ln/>
        </p:spPr>
      </p:sp>
      <p:sp>
        <p:nvSpPr>
          <p:cNvPr id="15" name="Shape 13"/>
          <p:cNvSpPr/>
          <p:nvPr/>
        </p:nvSpPr>
        <p:spPr>
          <a:xfrm>
            <a:off x="1143000" y="6910028"/>
            <a:ext cx="134379" cy="533363"/>
          </a:xfrm>
          <a:custGeom>
            <a:avLst/>
            <a:gdLst/>
            <a:ahLst/>
            <a:cxnLst/>
            <a:rect l="l" t="t" r="r" b="b"/>
            <a:pathLst>
              <a:path w="134379" h="533363">
                <a:moveTo>
                  <a:pt x="67190" y="0"/>
                </a:moveTo>
                <a:lnTo>
                  <a:pt x="134379" y="0"/>
                </a:lnTo>
                <a:lnTo>
                  <a:pt x="134379" y="533363"/>
                </a:lnTo>
                <a:lnTo>
                  <a:pt x="67190" y="533363"/>
                </a:lnTo>
                <a:arcTo hR="67190" wR="67190" stAng="5400000" swAng="5400000"/>
                <a:lnTo>
                  <a:pt x="0" y="67190"/>
                </a:lnTo>
                <a:arcTo hR="67190" wR="67190" stAng="10800000" swAng="5400000"/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16" name="Text 14"/>
          <p:cNvSpPr/>
          <p:nvPr/>
        </p:nvSpPr>
        <p:spPr>
          <a:xfrm>
            <a:off x="1143000" y="7576715"/>
            <a:ext cx="17602200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white tick is the same market in 2026: $10.9B, growing at 49.6% a year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1143000" y="8469437"/>
            <a:ext cx="16002000" cy="9525"/>
          </a:xfrm>
          <a:prstGeom prst="rect">
            <a:avLst/>
          </a:prstGeom>
          <a:solidFill>
            <a:srgbClr val="2E3642"/>
          </a:solidFill>
          <a:ln/>
        </p:spPr>
      </p:sp>
      <p:sp>
        <p:nvSpPr>
          <p:cNvPr id="18" name="Text 16"/>
          <p:cNvSpPr/>
          <p:nvPr/>
        </p:nvSpPr>
        <p:spPr>
          <a:xfrm>
            <a:off x="1143000" y="8763124"/>
            <a:ext cx="16482060" cy="72382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0909"/>
              </a:lnSpc>
              <a:buNone/>
            </a:pPr>
            <a:r>
              <a:rPr lang="en-US" sz="18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Sources: Grand View Research (AI agents, 2026–2033) · Mordor Intelligence (BPO, 2026) · Business Research Insights (recruitment and staffing, 2026). TAM combines outsourcing and staffing spend.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81D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914363"/>
            <a:ext cx="5882611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324" kern="0" dirty="0">
                <a:solidFill>
                  <a:srgbClr val="A3B5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 GROWTH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43000" y="1382675"/>
            <a:ext cx="5882611" cy="723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6834"/>
              </a:lnSpc>
              <a:buNone/>
            </a:pPr>
            <a:r>
              <a:rPr lang="en-US" sz="5400" b="1" spc="-162" kern="0" dirty="0">
                <a:solidFill>
                  <a:srgbClr val="F0F2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17x in seven years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14890998" y="952500"/>
            <a:ext cx="2479402" cy="800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6878"/>
              </a:lnSpc>
              <a:buNone/>
            </a:pPr>
            <a:r>
              <a:rPr lang="en-US" sz="6000" dirty="0">
                <a:solidFill>
                  <a:srgbClr val="A3B5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49.6%</a:t>
            </a:r>
            <a:endParaRPr lang="en-US" sz="6000" dirty="0"/>
          </a:p>
        </p:txBody>
      </p:sp>
      <p:sp>
        <p:nvSpPr>
          <p:cNvPr id="5" name="Text 3"/>
          <p:cNvSpPr/>
          <p:nvPr/>
        </p:nvSpPr>
        <p:spPr>
          <a:xfrm>
            <a:off x="14796678" y="1790650"/>
            <a:ext cx="2583154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180" kern="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CAGR, 2026–2033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3081858" y="6714505"/>
            <a:ext cx="1881311" cy="5333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7273"/>
              </a:lnSpc>
              <a:buNone/>
            </a:pPr>
            <a:r>
              <a:rPr lang="en-US" sz="3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$10.9B</a:t>
            </a:r>
            <a:endParaRPr lang="en-US" sz="3900" dirty="0"/>
          </a:p>
        </p:txBody>
      </p:sp>
      <p:sp>
        <p:nvSpPr>
          <p:cNvPr id="7" name="Shape 5"/>
          <p:cNvSpPr/>
          <p:nvPr/>
        </p:nvSpPr>
        <p:spPr>
          <a:xfrm>
            <a:off x="1714500" y="7400292"/>
            <a:ext cx="4445000" cy="285750"/>
          </a:xfrm>
          <a:custGeom>
            <a:avLst/>
            <a:gdLst/>
            <a:ahLst/>
            <a:cxnLst/>
            <a:rect l="l" t="t" r="r" b="b"/>
            <a:pathLst>
              <a:path w="4445000" h="285750">
                <a:moveTo>
                  <a:pt x="76200" y="0"/>
                </a:moveTo>
                <a:lnTo>
                  <a:pt x="4368800" y="0"/>
                </a:lnTo>
                <a:arcTo hR="76200" wR="76200" stAng="16200000" swAng="5400000"/>
                <a:lnTo>
                  <a:pt x="4445000" y="285750"/>
                </a:lnTo>
                <a:lnTo>
                  <a:pt x="0" y="285750"/>
                </a:lnTo>
                <a:lnTo>
                  <a:pt x="0" y="76200"/>
                </a:lnTo>
                <a:arcTo hR="76200" wR="76200" stAng="10800000" swAng="5400000"/>
                <a:close/>
              </a:path>
            </a:pathLst>
          </a:custGeom>
          <a:gradFill rotWithShape="1">
            <a:gsLst>
              <a:gs pos="0">
                <a:srgbClr val="59637A">
                  <a:alpha val="100000"/>
                </a:srgbClr>
              </a:gs>
              <a:gs pos="100000">
                <a:srgbClr val="3D4654">
                  <a:alpha val="100000"/>
                </a:srgbClr>
              </a:gs>
            </a:gsLst>
            <a:lin ang="5400000" scaled="0"/>
          </a:gradFill>
          <a:ln/>
        </p:spPr>
      </p:sp>
      <p:sp>
        <p:nvSpPr>
          <p:cNvPr id="8" name="Text 6"/>
          <p:cNvSpPr/>
          <p:nvPr/>
        </p:nvSpPr>
        <p:spPr>
          <a:xfrm>
            <a:off x="3538265" y="7876542"/>
            <a:ext cx="873671" cy="38338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spc="180" kern="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</a:t>
            </a:r>
            <a:endParaRPr lang="en-US" sz="2250" dirty="0"/>
          </a:p>
        </p:txBody>
      </p:sp>
      <p:sp>
        <p:nvSpPr>
          <p:cNvPr id="9" name="Text 7"/>
          <p:cNvSpPr/>
          <p:nvPr/>
        </p:nvSpPr>
        <p:spPr>
          <a:xfrm>
            <a:off x="8288858" y="5781104"/>
            <a:ext cx="1881311" cy="5333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7273"/>
              </a:lnSpc>
              <a:buNone/>
            </a:pPr>
            <a:r>
              <a:rPr lang="en-US" sz="3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$53.2B</a:t>
            </a:r>
            <a:endParaRPr lang="en-US" sz="3900" dirty="0"/>
          </a:p>
        </p:txBody>
      </p:sp>
      <p:sp>
        <p:nvSpPr>
          <p:cNvPr id="10" name="Shape 8"/>
          <p:cNvSpPr/>
          <p:nvPr/>
        </p:nvSpPr>
        <p:spPr>
          <a:xfrm>
            <a:off x="6921500" y="6466892"/>
            <a:ext cx="4445000" cy="1219150"/>
          </a:xfrm>
          <a:custGeom>
            <a:avLst/>
            <a:gdLst/>
            <a:ahLst/>
            <a:cxnLst/>
            <a:rect l="l" t="t" r="r" b="b"/>
            <a:pathLst>
              <a:path w="4445000" h="1219150">
                <a:moveTo>
                  <a:pt x="76200" y="0"/>
                </a:moveTo>
                <a:lnTo>
                  <a:pt x="4368800" y="0"/>
                </a:lnTo>
                <a:arcTo hR="76200" wR="76200" stAng="16200000" swAng="5400000"/>
                <a:lnTo>
                  <a:pt x="4445000" y="1219150"/>
                </a:lnTo>
                <a:lnTo>
                  <a:pt x="0" y="1219150"/>
                </a:lnTo>
                <a:lnTo>
                  <a:pt x="0" y="76200"/>
                </a:lnTo>
                <a:arcTo hR="76200" wR="76200" stAng="10800000" swAng="5400000"/>
                <a:close/>
              </a:path>
            </a:pathLst>
          </a:custGeom>
          <a:gradFill rotWithShape="1">
            <a:gsLst>
              <a:gs pos="0">
                <a:srgbClr val="6A7BD6">
                  <a:alpha val="100000"/>
                </a:srgbClr>
              </a:gs>
              <a:gs pos="100000">
                <a:srgbClr val="454F8A">
                  <a:alpha val="100000"/>
                </a:srgbClr>
              </a:gs>
            </a:gsLst>
            <a:lin ang="5400000" scaled="0"/>
          </a:gradFill>
          <a:ln/>
        </p:spPr>
      </p:sp>
      <p:sp>
        <p:nvSpPr>
          <p:cNvPr id="11" name="Text 9"/>
          <p:cNvSpPr/>
          <p:nvPr/>
        </p:nvSpPr>
        <p:spPr>
          <a:xfrm>
            <a:off x="8742598" y="7876542"/>
            <a:ext cx="879004" cy="38338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spc="180" kern="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2030</a:t>
            </a:r>
            <a:endParaRPr lang="en-US" sz="2250" dirty="0"/>
          </a:p>
        </p:txBody>
      </p:sp>
      <p:sp>
        <p:nvSpPr>
          <p:cNvPr id="12" name="Text 10"/>
          <p:cNvSpPr/>
          <p:nvPr/>
        </p:nvSpPr>
        <p:spPr>
          <a:xfrm>
            <a:off x="13340332" y="2809255"/>
            <a:ext cx="2223467" cy="5333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7273"/>
              </a:lnSpc>
              <a:buNone/>
            </a:pPr>
            <a:r>
              <a:rPr lang="en-US" sz="3900" dirty="0">
                <a:solidFill>
                  <a:srgbClr val="A3B5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$182.9B</a:t>
            </a:r>
            <a:endParaRPr lang="en-US" sz="3900" dirty="0"/>
          </a:p>
        </p:txBody>
      </p:sp>
      <p:sp>
        <p:nvSpPr>
          <p:cNvPr id="13" name="Shape 11"/>
          <p:cNvSpPr/>
          <p:nvPr/>
        </p:nvSpPr>
        <p:spPr>
          <a:xfrm>
            <a:off x="12128499" y="3495042"/>
            <a:ext cx="4445000" cy="4191000"/>
          </a:xfrm>
          <a:custGeom>
            <a:avLst/>
            <a:gdLst/>
            <a:ahLst/>
            <a:cxnLst/>
            <a:rect l="l" t="t" r="r" b="b"/>
            <a:pathLst>
              <a:path w="4445000" h="4191000">
                <a:moveTo>
                  <a:pt x="76200" y="0"/>
                </a:moveTo>
                <a:lnTo>
                  <a:pt x="4368800" y="0"/>
                </a:lnTo>
                <a:arcTo hR="76200" wR="76200" stAng="16200000" swAng="5400000"/>
                <a:lnTo>
                  <a:pt x="4445000" y="4191000"/>
                </a:lnTo>
                <a:lnTo>
                  <a:pt x="0" y="4191000"/>
                </a:lnTo>
                <a:lnTo>
                  <a:pt x="0" y="76200"/>
                </a:lnTo>
                <a:arcTo hR="76200" wR="76200" stAng="10800000" swAng="5400000"/>
                <a:close/>
              </a:path>
            </a:pathLst>
          </a:custGeom>
          <a:gradFill rotWithShape="1">
            <a:gsLst>
              <a:gs pos="0">
                <a:srgbClr val="A3B5FF">
                  <a:alpha val="100000"/>
                </a:srgbClr>
              </a:gs>
              <a:gs pos="100000">
                <a:srgbClr val="5A6CF6">
                  <a:alpha val="100000"/>
                </a:srgbClr>
              </a:gs>
            </a:gsLst>
            <a:lin ang="5400000" scaled="0"/>
          </a:gradFill>
          <a:ln/>
          <a:effectLst>
            <a:outerShdw sx="100000" sy="100000" kx="0" ky="0" algn="bl" rotWithShape="0" blurRad="571500" dist="50800" dir="16200000">
              <a:srgbClr val="A3B5FF">
                <a:alpha val="22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13951458" y="7876542"/>
            <a:ext cx="875221" cy="38338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spc="18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2033</a:t>
            </a:r>
            <a:endParaRPr lang="en-US" sz="2250" dirty="0"/>
          </a:p>
        </p:txBody>
      </p:sp>
      <p:sp>
        <p:nvSpPr>
          <p:cNvPr id="15" name="Shape 13"/>
          <p:cNvSpPr/>
          <p:nvPr/>
        </p:nvSpPr>
        <p:spPr>
          <a:xfrm>
            <a:off x="1143000" y="8507574"/>
            <a:ext cx="16002000" cy="9525"/>
          </a:xfrm>
          <a:prstGeom prst="rect">
            <a:avLst/>
          </a:prstGeom>
          <a:solidFill>
            <a:srgbClr val="2E3642"/>
          </a:solidFill>
          <a:ln/>
        </p:spPr>
      </p:sp>
      <p:sp>
        <p:nvSpPr>
          <p:cNvPr id="16" name="Text 14"/>
          <p:cNvSpPr/>
          <p:nvPr/>
        </p:nvSpPr>
        <p:spPr>
          <a:xfrm>
            <a:off x="1143000" y="8763161"/>
            <a:ext cx="16482060" cy="7237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0909"/>
              </a:lnSpc>
              <a:buNone/>
            </a:pPr>
            <a:r>
              <a:rPr lang="en-US" sz="18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Sources: Grand View Research (2026, 2033) · The Business Research Company (2030). Independent forecasts range from $48B to $183B by the early 2030s; they differ on magnitude, not direction.</a:t>
            </a:r>
            <a:endParaRPr lang="en-US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81D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914363"/>
            <a:ext cx="17602200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324" kern="0" dirty="0">
                <a:solidFill>
                  <a:srgbClr val="A3B5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COMPETITIVE LANDSCAPE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43000" y="1382675"/>
            <a:ext cx="17602200" cy="723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6834"/>
              </a:lnSpc>
              <a:buNone/>
            </a:pPr>
            <a:r>
              <a:rPr lang="en-US" sz="5400" b="1" spc="-162" kern="0" dirty="0">
                <a:solidFill>
                  <a:srgbClr val="F0F2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SisTava sits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 rot="-5400000">
            <a:off x="-200037" y="5544331"/>
            <a:ext cx="3394519" cy="314325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288" kern="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COORDINATED TEAM →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1752575" y="2525613"/>
            <a:ext cx="15392424" cy="6313661"/>
          </a:xfrm>
          <a:prstGeom prst="roundRect">
            <a:avLst>
              <a:gd name="adj" fmla="val 1810"/>
            </a:avLst>
          </a:prstGeom>
          <a:ln w="7937">
            <a:solidFill>
              <a:srgbClr val="3D465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760513" y="5674506"/>
            <a:ext cx="7688275" cy="9525"/>
          </a:xfrm>
          <a:prstGeom prst="rect">
            <a:avLst/>
          </a:prstGeom>
          <a:solidFill>
            <a:srgbClr val="2E3642"/>
          </a:solidFill>
          <a:ln/>
        </p:spPr>
      </p:sp>
      <p:sp>
        <p:nvSpPr>
          <p:cNvPr id="7" name="Shape 5"/>
          <p:cNvSpPr/>
          <p:nvPr/>
        </p:nvSpPr>
        <p:spPr>
          <a:xfrm>
            <a:off x="9440850" y="2533551"/>
            <a:ext cx="9525" cy="3148893"/>
          </a:xfrm>
          <a:prstGeom prst="rect">
            <a:avLst/>
          </a:prstGeom>
          <a:solidFill>
            <a:srgbClr val="2E3642"/>
          </a:solidFill>
          <a:ln/>
        </p:spPr>
      </p:sp>
      <p:sp>
        <p:nvSpPr>
          <p:cNvPr id="8" name="Text 6"/>
          <p:cNvSpPr/>
          <p:nvPr/>
        </p:nvSpPr>
        <p:spPr>
          <a:xfrm>
            <a:off x="2122413" y="3618322"/>
            <a:ext cx="7652190" cy="49450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150" b="1" spc="-63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Agent frameworks</a:t>
            </a:r>
            <a:endParaRPr lang="en-US" sz="3150" dirty="0"/>
          </a:p>
        </p:txBody>
      </p:sp>
      <p:sp>
        <p:nvSpPr>
          <p:cNvPr id="9" name="Text 7"/>
          <p:cNvSpPr/>
          <p:nvPr/>
        </p:nvSpPr>
        <p:spPr>
          <a:xfrm>
            <a:off x="2122413" y="4208053"/>
            <a:ext cx="7165233" cy="7315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3042"/>
              </a:lnSpc>
              <a:buNone/>
            </a:pPr>
            <a:r>
              <a:rPr lang="en-US" sz="195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Multi-agent orchestration for engineers. You are the architect.</a:t>
            </a:r>
            <a:endParaRPr lang="en-US" sz="1950" dirty="0"/>
          </a:p>
        </p:txBody>
      </p:sp>
      <p:sp>
        <p:nvSpPr>
          <p:cNvPr id="10" name="Text 8"/>
          <p:cNvSpPr/>
          <p:nvPr/>
        </p:nvSpPr>
        <p:spPr>
          <a:xfrm>
            <a:off x="2122413" y="5034793"/>
            <a:ext cx="7652190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CrewAI · LangGraph · n8n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9448787" y="2533551"/>
            <a:ext cx="7688275" cy="3148893"/>
          </a:xfrm>
          <a:prstGeom prst="rect">
            <a:avLst/>
          </a:prstGeom>
          <a:gradFill rotWithShape="1">
            <a:gsLst>
              <a:gs pos="0">
                <a:srgbClr val="A3B5FF">
                  <a:alpha val="16000"/>
                </a:srgbClr>
              </a:gs>
              <a:gs pos="70000">
                <a:srgbClr val="A3B5FF">
                  <a:alpha val="0"/>
                </a:srgbClr>
              </a:gs>
            </a:gsLst>
            <a:path path="circle">
              <a:fillToRect l="80000" t="20000" r="20000" b="80000"/>
            </a:path>
          </a:gradFill>
          <a:ln/>
        </p:spPr>
      </p:sp>
      <p:sp>
        <p:nvSpPr>
          <p:cNvPr id="12" name="Shape 10"/>
          <p:cNvSpPr/>
          <p:nvPr/>
        </p:nvSpPr>
        <p:spPr>
          <a:xfrm>
            <a:off x="9448787" y="5674506"/>
            <a:ext cx="7688275" cy="9525"/>
          </a:xfrm>
          <a:prstGeom prst="rect">
            <a:avLst/>
          </a:prstGeom>
          <a:solidFill>
            <a:srgbClr val="2E3642"/>
          </a:solidFill>
          <a:ln/>
        </p:spPr>
      </p:sp>
      <p:pic>
        <p:nvPicPr>
          <p:cNvPr id="1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810687" y="3800140"/>
            <a:ext cx="2219958" cy="590538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9810687" y="4619191"/>
            <a:ext cx="7173408" cy="7315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3042"/>
              </a:lnSpc>
              <a:buNone/>
            </a:pPr>
            <a:r>
              <a:rPr lang="en-US" sz="1950" dirty="0">
                <a:solidFill>
                  <a:srgbClr val="E6E9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Hire a team with a lead, a process and an audit trail. Managed like staff.</a:t>
            </a:r>
            <a:endParaRPr lang="en-US" sz="1950" dirty="0"/>
          </a:p>
        </p:txBody>
      </p:sp>
      <p:sp>
        <p:nvSpPr>
          <p:cNvPr id="15" name="Shape 12"/>
          <p:cNvSpPr/>
          <p:nvPr/>
        </p:nvSpPr>
        <p:spPr>
          <a:xfrm>
            <a:off x="9440850" y="5682444"/>
            <a:ext cx="9525" cy="3148893"/>
          </a:xfrm>
          <a:prstGeom prst="rect">
            <a:avLst/>
          </a:prstGeom>
          <a:solidFill>
            <a:srgbClr val="2E3642"/>
          </a:solidFill>
          <a:ln/>
        </p:spPr>
      </p:sp>
      <p:sp>
        <p:nvSpPr>
          <p:cNvPr id="16" name="Text 13"/>
          <p:cNvSpPr/>
          <p:nvPr/>
        </p:nvSpPr>
        <p:spPr>
          <a:xfrm>
            <a:off x="2122413" y="6775152"/>
            <a:ext cx="7652190" cy="49450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150" b="1" spc="-63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Copilots</a:t>
            </a:r>
            <a:endParaRPr lang="en-US" sz="3150" dirty="0"/>
          </a:p>
        </p:txBody>
      </p:sp>
      <p:sp>
        <p:nvSpPr>
          <p:cNvPr id="17" name="Text 14"/>
          <p:cNvSpPr/>
          <p:nvPr/>
        </p:nvSpPr>
        <p:spPr>
          <a:xfrm>
            <a:off x="2122413" y="7364884"/>
            <a:ext cx="7165233" cy="7315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3042"/>
              </a:lnSpc>
              <a:buNone/>
            </a:pPr>
            <a:r>
              <a:rPr lang="en-US" sz="195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Assistance inside the app you are already in. Per-seat, per-prompt.</a:t>
            </a:r>
            <a:endParaRPr lang="en-US" sz="1950" dirty="0"/>
          </a:p>
        </p:txBody>
      </p:sp>
      <p:sp>
        <p:nvSpPr>
          <p:cNvPr id="18" name="Text 15"/>
          <p:cNvSpPr/>
          <p:nvPr/>
        </p:nvSpPr>
        <p:spPr>
          <a:xfrm>
            <a:off x="2122413" y="8191624"/>
            <a:ext cx="7652190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Microsoft · Google · Notion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9810687" y="6775152"/>
            <a:ext cx="7660921" cy="49450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150" b="1" spc="-63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Point agents</a:t>
            </a:r>
            <a:endParaRPr lang="en-US" sz="3150" dirty="0"/>
          </a:p>
        </p:txBody>
      </p:sp>
      <p:sp>
        <p:nvSpPr>
          <p:cNvPr id="20" name="Text 17"/>
          <p:cNvSpPr/>
          <p:nvPr/>
        </p:nvSpPr>
        <p:spPr>
          <a:xfrm>
            <a:off x="9810687" y="7364884"/>
            <a:ext cx="7173408" cy="7315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3042"/>
              </a:lnSpc>
              <a:buNone/>
            </a:pPr>
            <a:r>
              <a:rPr lang="en-US" sz="195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function done well, sold as a product. One vendor per function.</a:t>
            </a:r>
            <a:endParaRPr lang="en-US" sz="1950" dirty="0"/>
          </a:p>
        </p:txBody>
      </p:sp>
      <p:sp>
        <p:nvSpPr>
          <p:cNvPr id="21" name="Text 18"/>
          <p:cNvSpPr/>
          <p:nvPr/>
        </p:nvSpPr>
        <p:spPr>
          <a:xfrm>
            <a:off x="9810687" y="8191624"/>
            <a:ext cx="7660921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Sierra · Harvey · Clay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6576281" y="9005156"/>
            <a:ext cx="6319515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288" kern="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OPERATE IT → IT OPERATES ITSELF</a:t>
            </a:r>
            <a:endParaRPr lang="en-US" sz="1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81D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914363"/>
            <a:ext cx="8381727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324" kern="0" dirty="0">
                <a:solidFill>
                  <a:srgbClr val="A3B5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BUSINESS MODEL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43000" y="1382675"/>
            <a:ext cx="8381727" cy="723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6834"/>
              </a:lnSpc>
              <a:buNone/>
            </a:pPr>
            <a:r>
              <a:rPr lang="en-US" sz="5400" b="1" spc="-162" kern="0" dirty="0">
                <a:solidFill>
                  <a:srgbClr val="F0F2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Priced against a salary line</a:t>
            </a:r>
            <a:endParaRPr lang="en-US" sz="5400" dirty="0"/>
          </a:p>
        </p:txBody>
      </p:sp>
      <p:sp>
        <p:nvSpPr>
          <p:cNvPr id="4" name="Shape 2"/>
          <p:cNvSpPr/>
          <p:nvPr/>
        </p:nvSpPr>
        <p:spPr>
          <a:xfrm>
            <a:off x="14753332" y="1584275"/>
            <a:ext cx="2391668" cy="484187"/>
          </a:xfrm>
          <a:prstGeom prst="roundRect">
            <a:avLst>
              <a:gd name="adj" fmla="val 50000"/>
            </a:avLst>
          </a:prstGeom>
          <a:ln w="7937">
            <a:solidFill>
              <a:srgbClr val="FBBF24">
                <a:alpha val="3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4970820" y="1687463"/>
            <a:ext cx="2032893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252" kern="0" dirty="0">
                <a:solidFill>
                  <a:srgbClr val="FBBF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ILLUSTRATIVE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1143000" y="2563750"/>
            <a:ext cx="5130787" cy="3047318"/>
          </a:xfrm>
          <a:prstGeom prst="roundRect">
            <a:avLst>
              <a:gd name="adj" fmla="val 3751"/>
            </a:avLst>
          </a:prstGeom>
          <a:solidFill>
            <a:srgbClr val="232B37"/>
          </a:solidFill>
          <a:ln w="7937">
            <a:solidFill>
              <a:srgbClr val="3D465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531937" y="2952688"/>
            <a:ext cx="4788204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252" kern="0" dirty="0">
                <a:solidFill>
                  <a:srgbClr val="A3B5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 EMPLOYEE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531937" y="3382863"/>
            <a:ext cx="4788204" cy="6476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6780"/>
              </a:lnSpc>
              <a:buNone/>
            </a:pPr>
            <a:r>
              <a:rPr lang="en-US" sz="4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Subscription</a:t>
            </a:r>
            <a:endParaRPr lang="en-US" sz="4800" dirty="0"/>
          </a:p>
        </p:txBody>
      </p:sp>
      <p:sp>
        <p:nvSpPr>
          <p:cNvPr id="9" name="Text 7"/>
          <p:cNvSpPr/>
          <p:nvPr/>
        </p:nvSpPr>
        <p:spPr>
          <a:xfrm>
            <a:off x="1531937" y="4144801"/>
            <a:ext cx="4483500" cy="11154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7437"/>
              </a:lnSpc>
              <a:buNone/>
            </a:pPr>
            <a:r>
              <a:rPr lang="en-US" sz="195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flat monthly rate per hired AI employee, at a fraction of the loaded cost of the role.</a:t>
            </a:r>
            <a:endParaRPr lang="en-US" sz="1950" dirty="0"/>
          </a:p>
        </p:txBody>
      </p:sp>
      <p:sp>
        <p:nvSpPr>
          <p:cNvPr id="10" name="Shape 8"/>
          <p:cNvSpPr/>
          <p:nvPr/>
        </p:nvSpPr>
        <p:spPr>
          <a:xfrm>
            <a:off x="6578575" y="2563750"/>
            <a:ext cx="5130787" cy="3047318"/>
          </a:xfrm>
          <a:prstGeom prst="roundRect">
            <a:avLst>
              <a:gd name="adj" fmla="val 3751"/>
            </a:avLst>
          </a:prstGeom>
          <a:solidFill>
            <a:srgbClr val="232B37"/>
          </a:solidFill>
          <a:ln w="7937">
            <a:solidFill>
              <a:srgbClr val="3D465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967513" y="2952688"/>
            <a:ext cx="4788204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252" kern="0" dirty="0">
                <a:solidFill>
                  <a:srgbClr val="A3B5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 TEAM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6967513" y="3382863"/>
            <a:ext cx="4788204" cy="6476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6780"/>
              </a:lnSpc>
              <a:buNone/>
            </a:pPr>
            <a:r>
              <a:rPr lang="en-US" sz="4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Team packs</a:t>
            </a:r>
            <a:endParaRPr lang="en-US" sz="4800" dirty="0"/>
          </a:p>
        </p:txBody>
      </p:sp>
      <p:sp>
        <p:nvSpPr>
          <p:cNvPr id="13" name="Text 11"/>
          <p:cNvSpPr/>
          <p:nvPr/>
        </p:nvSpPr>
        <p:spPr>
          <a:xfrm>
            <a:off x="6967513" y="4144801"/>
            <a:ext cx="4483500" cy="11154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7437"/>
              </a:lnSpc>
              <a:buNone/>
            </a:pPr>
            <a:r>
              <a:rPr lang="en-US" sz="195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Pre-built departments — Marketing, Sales — bought as a unit with a lead included.</a:t>
            </a:r>
            <a:endParaRPr lang="en-US" sz="1950" dirty="0"/>
          </a:p>
        </p:txBody>
      </p:sp>
      <p:sp>
        <p:nvSpPr>
          <p:cNvPr id="14" name="Shape 12"/>
          <p:cNvSpPr/>
          <p:nvPr/>
        </p:nvSpPr>
        <p:spPr>
          <a:xfrm>
            <a:off x="12014150" y="2563750"/>
            <a:ext cx="5130850" cy="3047318"/>
          </a:xfrm>
          <a:prstGeom prst="roundRect">
            <a:avLst>
              <a:gd name="adj" fmla="val 3751"/>
            </a:avLst>
          </a:prstGeom>
          <a:solidFill>
            <a:srgbClr val="232B37"/>
          </a:solidFill>
          <a:ln w="7937">
            <a:solidFill>
              <a:srgbClr val="3D465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2403087" y="2952688"/>
            <a:ext cx="4788272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252" kern="0" dirty="0">
                <a:solidFill>
                  <a:srgbClr val="A3B5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BEYOND THE PLAN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12403087" y="3382863"/>
            <a:ext cx="4788272" cy="6476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6780"/>
              </a:lnSpc>
              <a:buNone/>
            </a:pPr>
            <a:r>
              <a:rPr lang="en-US" sz="4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Usage</a:t>
            </a:r>
            <a:endParaRPr lang="en-US" sz="4800" dirty="0"/>
          </a:p>
        </p:txBody>
      </p:sp>
      <p:sp>
        <p:nvSpPr>
          <p:cNvPr id="17" name="Text 15"/>
          <p:cNvSpPr/>
          <p:nvPr/>
        </p:nvSpPr>
        <p:spPr>
          <a:xfrm>
            <a:off x="12403087" y="4144801"/>
            <a:ext cx="4483564" cy="11154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7437"/>
              </a:lnSpc>
              <a:buNone/>
            </a:pPr>
            <a:r>
              <a:rPr lang="en-US" sz="195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Heavy workloads and custom employees priced on consumption, passed through with margin.</a:t>
            </a:r>
            <a:endParaRPr lang="en-US" sz="1950" dirty="0"/>
          </a:p>
        </p:txBody>
      </p:sp>
      <p:sp>
        <p:nvSpPr>
          <p:cNvPr id="18" name="Shape 16"/>
          <p:cNvSpPr/>
          <p:nvPr/>
        </p:nvSpPr>
        <p:spPr>
          <a:xfrm>
            <a:off x="1143000" y="7095442"/>
            <a:ext cx="16002000" cy="9525"/>
          </a:xfrm>
          <a:prstGeom prst="rect">
            <a:avLst/>
          </a:prstGeom>
          <a:solidFill>
            <a:srgbClr val="3D4654"/>
          </a:solidFill>
          <a:ln/>
        </p:spPr>
      </p:sp>
      <p:sp>
        <p:nvSpPr>
          <p:cNvPr id="19" name="Text 17"/>
          <p:cNvSpPr/>
          <p:nvPr/>
        </p:nvSpPr>
        <p:spPr>
          <a:xfrm>
            <a:off x="1143000" y="7636743"/>
            <a:ext cx="17602200" cy="38338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marketing function, two ways to buy it</a:t>
            </a:r>
            <a:endParaRPr lang="en-US" sz="2250" dirty="0"/>
          </a:p>
        </p:txBody>
      </p:sp>
      <p:sp>
        <p:nvSpPr>
          <p:cNvPr id="20" name="Text 18"/>
          <p:cNvSpPr/>
          <p:nvPr/>
        </p:nvSpPr>
        <p:spPr>
          <a:xfrm>
            <a:off x="1143000" y="8366559"/>
            <a:ext cx="3143250" cy="3357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Human hire, loaded</a:t>
            </a:r>
            <a:endParaRPr lang="en-US" sz="1950" dirty="0"/>
          </a:p>
        </p:txBody>
      </p:sp>
      <p:sp>
        <p:nvSpPr>
          <p:cNvPr id="21" name="Shape 19"/>
          <p:cNvSpPr/>
          <p:nvPr/>
        </p:nvSpPr>
        <p:spPr>
          <a:xfrm>
            <a:off x="4267150" y="8267774"/>
            <a:ext cx="12877849" cy="495288"/>
          </a:xfrm>
          <a:prstGeom prst="roundRect">
            <a:avLst>
              <a:gd name="adj" fmla="val 15385"/>
            </a:avLst>
          </a:prstGeom>
          <a:solidFill>
            <a:srgbClr val="2E3642"/>
          </a:solidFill>
          <a:ln w="7937">
            <a:solidFill>
              <a:srgbClr val="3D465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41738" y="8366559"/>
            <a:ext cx="1908119" cy="3357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E6E9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€65,000 / year</a:t>
            </a:r>
            <a:endParaRPr lang="en-US" sz="1950" dirty="0"/>
          </a:p>
        </p:txBody>
      </p:sp>
      <p:sp>
        <p:nvSpPr>
          <p:cNvPr id="23" name="Text 21"/>
          <p:cNvSpPr/>
          <p:nvPr/>
        </p:nvSpPr>
        <p:spPr>
          <a:xfrm>
            <a:off x="1143000" y="9052346"/>
            <a:ext cx="3143250" cy="3357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SisTava team of three</a:t>
            </a:r>
            <a:endParaRPr lang="en-US" sz="1950" dirty="0"/>
          </a:p>
        </p:txBody>
      </p:sp>
      <p:sp>
        <p:nvSpPr>
          <p:cNvPr id="24" name="Shape 22"/>
          <p:cNvSpPr/>
          <p:nvPr/>
        </p:nvSpPr>
        <p:spPr>
          <a:xfrm>
            <a:off x="4267150" y="8953562"/>
            <a:ext cx="2317998" cy="495288"/>
          </a:xfrm>
          <a:prstGeom prst="roundRect">
            <a:avLst>
              <a:gd name="adj" fmla="val 15385"/>
            </a:avLst>
          </a:prstGeom>
          <a:gradFill rotWithShape="1">
            <a:gsLst>
              <a:gs pos="0">
                <a:srgbClr val="4ADE80">
                  <a:alpha val="100000"/>
                </a:srgbClr>
              </a:gs>
              <a:gs pos="100000">
                <a:srgbClr val="22C55E">
                  <a:alpha val="100000"/>
                </a:srgbClr>
              </a:gs>
            </a:gsLst>
            <a:lin ang="0" scaled="0"/>
          </a:gradFill>
          <a:ln/>
        </p:spPr>
      </p:sp>
      <p:sp>
        <p:nvSpPr>
          <p:cNvPr id="25" name="Text 23"/>
          <p:cNvSpPr/>
          <p:nvPr/>
        </p:nvSpPr>
        <p:spPr>
          <a:xfrm>
            <a:off x="4533801" y="9060284"/>
            <a:ext cx="776622" cy="31988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1224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≈ 18%</a:t>
            </a:r>
            <a:endParaRPr lang="en-US" sz="19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81D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914363"/>
            <a:ext cx="17602200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324" kern="0" dirty="0">
                <a:solidFill>
                  <a:srgbClr val="A3B5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GO-TO-MARKET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43000" y="1382675"/>
            <a:ext cx="17602200" cy="723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6834"/>
              </a:lnSpc>
              <a:buNone/>
            </a:pPr>
            <a:r>
              <a:rPr lang="en-US" sz="5400" b="1" spc="-162" kern="0" dirty="0">
                <a:solidFill>
                  <a:srgbClr val="F0F2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Land on one role, grow into a department</a:t>
            </a:r>
            <a:endParaRPr lang="en-US" sz="5400" dirty="0"/>
          </a:p>
        </p:txBody>
      </p:sp>
      <p:sp>
        <p:nvSpPr>
          <p:cNvPr id="4" name="Shape 2"/>
          <p:cNvSpPr/>
          <p:nvPr/>
        </p:nvSpPr>
        <p:spPr>
          <a:xfrm>
            <a:off x="1143000" y="2639963"/>
            <a:ext cx="5105424" cy="6808887"/>
          </a:xfrm>
          <a:custGeom>
            <a:avLst/>
            <a:gdLst/>
            <a:ahLst/>
            <a:cxnLst/>
            <a:rect l="l" t="t" r="r" b="b"/>
            <a:pathLst>
              <a:path w="5105424" h="6808887">
                <a:moveTo>
                  <a:pt x="0" y="0"/>
                </a:moveTo>
                <a:lnTo>
                  <a:pt x="5105424" y="0"/>
                </a:lnTo>
                <a:lnTo>
                  <a:pt x="5105424" y="6694587"/>
                </a:lnTo>
                <a:arcTo hR="114300" wR="114300" stAng="0" swAng="5400000"/>
                <a:lnTo>
                  <a:pt x="114300" y="6808887"/>
                </a:lnTo>
                <a:arcTo hR="114300" wR="114300" stAng="5400000" swAng="5400000"/>
                <a:lnTo>
                  <a:pt x="0" y="0"/>
                </a:lnTo>
                <a:close/>
              </a:path>
            </a:pathLst>
          </a:custGeom>
          <a:solidFill>
            <a:srgbClr val="232B37"/>
          </a:solidFill>
          <a:ln/>
        </p:spPr>
      </p:sp>
      <p:sp>
        <p:nvSpPr>
          <p:cNvPr id="5" name="Shape 3"/>
          <p:cNvSpPr/>
          <p:nvPr/>
        </p:nvSpPr>
        <p:spPr>
          <a:xfrm>
            <a:off x="1143000" y="9440912"/>
            <a:ext cx="5105424" cy="9525"/>
          </a:xfrm>
          <a:prstGeom prst="rect">
            <a:avLst/>
          </a:prstGeom>
          <a:solidFill>
            <a:srgbClr val="3D4654"/>
          </a:solidFill>
          <a:ln/>
        </p:spPr>
      </p:sp>
      <p:sp>
        <p:nvSpPr>
          <p:cNvPr id="6" name="Shape 4"/>
          <p:cNvSpPr/>
          <p:nvPr/>
        </p:nvSpPr>
        <p:spPr>
          <a:xfrm>
            <a:off x="1143000" y="2639963"/>
            <a:ext cx="5105424" cy="27781"/>
          </a:xfrm>
          <a:prstGeom prst="rect">
            <a:avLst/>
          </a:prstGeom>
          <a:solidFill>
            <a:srgbClr val="A3B5FF"/>
          </a:solidFill>
          <a:ln/>
        </p:spPr>
      </p:sp>
      <p:sp>
        <p:nvSpPr>
          <p:cNvPr id="7" name="Shape 5"/>
          <p:cNvSpPr/>
          <p:nvPr/>
        </p:nvSpPr>
        <p:spPr>
          <a:xfrm>
            <a:off x="1143000" y="2639963"/>
            <a:ext cx="9525" cy="6808887"/>
          </a:xfrm>
          <a:prstGeom prst="rect">
            <a:avLst/>
          </a:prstGeom>
          <a:solidFill>
            <a:srgbClr val="3D4654"/>
          </a:solidFill>
          <a:ln/>
        </p:spPr>
      </p:sp>
      <p:sp>
        <p:nvSpPr>
          <p:cNvPr id="8" name="Shape 6"/>
          <p:cNvSpPr/>
          <p:nvPr/>
        </p:nvSpPr>
        <p:spPr>
          <a:xfrm>
            <a:off x="6240487" y="2639963"/>
            <a:ext cx="9525" cy="6808887"/>
          </a:xfrm>
          <a:prstGeom prst="rect">
            <a:avLst/>
          </a:prstGeom>
          <a:solidFill>
            <a:srgbClr val="3D4654"/>
          </a:solidFill>
          <a:ln/>
        </p:spPr>
      </p:sp>
      <p:sp>
        <p:nvSpPr>
          <p:cNvPr id="9" name="Text 7"/>
          <p:cNvSpPr/>
          <p:nvPr/>
        </p:nvSpPr>
        <p:spPr>
          <a:xfrm>
            <a:off x="1531937" y="3086819"/>
            <a:ext cx="4760305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252" kern="0" dirty="0">
                <a:solidFill>
                  <a:srgbClr val="A3B5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531937" y="3612245"/>
            <a:ext cx="4760305" cy="49450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150" b="1" spc="-63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Self-serve wedge</a:t>
            </a:r>
            <a:endParaRPr lang="en-US" sz="3150" dirty="0"/>
          </a:p>
        </p:txBody>
      </p:sp>
      <p:sp>
        <p:nvSpPr>
          <p:cNvPr id="11" name="Text 9"/>
          <p:cNvSpPr/>
          <p:nvPr/>
        </p:nvSpPr>
        <p:spPr>
          <a:xfrm>
            <a:off x="1531937" y="4316264"/>
            <a:ext cx="4457376" cy="152414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1831"/>
              </a:lnSpc>
              <a:buNone/>
            </a:pPr>
            <a:r>
              <a:rPr lang="en-US" sz="195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Founders and small teams hire one AI employee for a role they cannot fill. Free start, no sales call, credit card at the point of value.</a:t>
            </a:r>
            <a:endParaRPr lang="en-US" sz="1950" dirty="0"/>
          </a:p>
        </p:txBody>
      </p:sp>
      <p:sp>
        <p:nvSpPr>
          <p:cNvPr id="12" name="Text 10"/>
          <p:cNvSpPr/>
          <p:nvPr/>
        </p:nvSpPr>
        <p:spPr>
          <a:xfrm>
            <a:off x="1531937" y="8061895"/>
            <a:ext cx="4457376" cy="99804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2182"/>
              </a:lnSpc>
              <a:buNone/>
            </a:pPr>
            <a:r>
              <a:rPr lang="en-US" sz="18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Channel: product-led, founder communities, SEO on role-specific intent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6591287" y="2639963"/>
            <a:ext cx="5105424" cy="6808887"/>
          </a:xfrm>
          <a:custGeom>
            <a:avLst/>
            <a:gdLst/>
            <a:ahLst/>
            <a:cxnLst/>
            <a:rect l="l" t="t" r="r" b="b"/>
            <a:pathLst>
              <a:path w="5105424" h="6808887">
                <a:moveTo>
                  <a:pt x="0" y="0"/>
                </a:moveTo>
                <a:lnTo>
                  <a:pt x="5105424" y="0"/>
                </a:lnTo>
                <a:lnTo>
                  <a:pt x="5105424" y="6694587"/>
                </a:lnTo>
                <a:arcTo hR="114300" wR="114300" stAng="0" swAng="5400000"/>
                <a:lnTo>
                  <a:pt x="114300" y="6808887"/>
                </a:lnTo>
                <a:arcTo hR="114300" wR="114300" stAng="5400000" swAng="5400000"/>
                <a:lnTo>
                  <a:pt x="0" y="0"/>
                </a:lnTo>
                <a:close/>
              </a:path>
            </a:pathLst>
          </a:custGeom>
          <a:solidFill>
            <a:srgbClr val="232B37"/>
          </a:solidFill>
          <a:ln/>
        </p:spPr>
      </p:sp>
      <p:sp>
        <p:nvSpPr>
          <p:cNvPr id="14" name="Shape 12"/>
          <p:cNvSpPr/>
          <p:nvPr/>
        </p:nvSpPr>
        <p:spPr>
          <a:xfrm>
            <a:off x="6591287" y="9440912"/>
            <a:ext cx="5105424" cy="9525"/>
          </a:xfrm>
          <a:prstGeom prst="rect">
            <a:avLst/>
          </a:prstGeom>
          <a:solidFill>
            <a:srgbClr val="3D4654"/>
          </a:solidFill>
          <a:ln/>
        </p:spPr>
      </p:sp>
      <p:sp>
        <p:nvSpPr>
          <p:cNvPr id="15" name="Shape 13"/>
          <p:cNvSpPr/>
          <p:nvPr/>
        </p:nvSpPr>
        <p:spPr>
          <a:xfrm>
            <a:off x="6591287" y="2639963"/>
            <a:ext cx="5105424" cy="27781"/>
          </a:xfrm>
          <a:prstGeom prst="rect">
            <a:avLst/>
          </a:prstGeom>
          <a:solidFill>
            <a:srgbClr val="A3B5FF">
              <a:alpha val="50000"/>
            </a:srgbClr>
          </a:solidFill>
          <a:ln/>
        </p:spPr>
      </p:sp>
      <p:sp>
        <p:nvSpPr>
          <p:cNvPr id="16" name="Shape 14"/>
          <p:cNvSpPr/>
          <p:nvPr/>
        </p:nvSpPr>
        <p:spPr>
          <a:xfrm>
            <a:off x="6591287" y="2639963"/>
            <a:ext cx="9525" cy="6808887"/>
          </a:xfrm>
          <a:prstGeom prst="rect">
            <a:avLst/>
          </a:prstGeom>
          <a:solidFill>
            <a:srgbClr val="3D4654"/>
          </a:solidFill>
          <a:ln/>
        </p:spPr>
      </p:sp>
      <p:sp>
        <p:nvSpPr>
          <p:cNvPr id="17" name="Shape 15"/>
          <p:cNvSpPr/>
          <p:nvPr/>
        </p:nvSpPr>
        <p:spPr>
          <a:xfrm>
            <a:off x="11688774" y="2639963"/>
            <a:ext cx="9525" cy="6808887"/>
          </a:xfrm>
          <a:prstGeom prst="rect">
            <a:avLst/>
          </a:prstGeom>
          <a:solidFill>
            <a:srgbClr val="3D4654"/>
          </a:solidFill>
          <a:ln/>
        </p:spPr>
      </p:sp>
      <p:sp>
        <p:nvSpPr>
          <p:cNvPr id="18" name="Text 16"/>
          <p:cNvSpPr/>
          <p:nvPr/>
        </p:nvSpPr>
        <p:spPr>
          <a:xfrm>
            <a:off x="6980225" y="3086819"/>
            <a:ext cx="4760305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252" kern="0" dirty="0">
                <a:solidFill>
                  <a:srgbClr val="A3B5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6980225" y="3612245"/>
            <a:ext cx="4760305" cy="49450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150" b="1" spc="-63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Department expansion</a:t>
            </a:r>
            <a:endParaRPr lang="en-US" sz="3150" dirty="0"/>
          </a:p>
        </p:txBody>
      </p:sp>
      <p:sp>
        <p:nvSpPr>
          <p:cNvPr id="20" name="Text 18"/>
          <p:cNvSpPr/>
          <p:nvPr/>
        </p:nvSpPr>
        <p:spPr>
          <a:xfrm>
            <a:off x="6980225" y="4316264"/>
            <a:ext cx="4457376" cy="18956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1831"/>
              </a:lnSpc>
              <a:buNone/>
            </a:pPr>
            <a:r>
              <a:rPr lang="en-US" sz="195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employee becomes a team with a lead. Expansion revenue comes from adding headcount inside an account that already trusts the workspace.</a:t>
            </a:r>
            <a:endParaRPr lang="en-US" sz="1950" dirty="0"/>
          </a:p>
        </p:txBody>
      </p:sp>
      <p:sp>
        <p:nvSpPr>
          <p:cNvPr id="21" name="Text 19"/>
          <p:cNvSpPr/>
          <p:nvPr/>
        </p:nvSpPr>
        <p:spPr>
          <a:xfrm>
            <a:off x="6980225" y="8381876"/>
            <a:ext cx="4457376" cy="6780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2182"/>
              </a:lnSpc>
              <a:buNone/>
            </a:pPr>
            <a:r>
              <a:rPr lang="en-US" sz="18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Channel: in-product upgrade, agency and consultancy partners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12039574" y="2639963"/>
            <a:ext cx="5105424" cy="6808887"/>
          </a:xfrm>
          <a:custGeom>
            <a:avLst/>
            <a:gdLst/>
            <a:ahLst/>
            <a:cxnLst/>
            <a:rect l="l" t="t" r="r" b="b"/>
            <a:pathLst>
              <a:path w="5105424" h="6808887">
                <a:moveTo>
                  <a:pt x="0" y="0"/>
                </a:moveTo>
                <a:lnTo>
                  <a:pt x="5105424" y="0"/>
                </a:lnTo>
                <a:lnTo>
                  <a:pt x="5105424" y="6694587"/>
                </a:lnTo>
                <a:arcTo hR="114300" wR="114300" stAng="0" swAng="5400000"/>
                <a:lnTo>
                  <a:pt x="114300" y="6808887"/>
                </a:lnTo>
                <a:arcTo hR="114300" wR="114300" stAng="5400000" swAng="5400000"/>
                <a:lnTo>
                  <a:pt x="0" y="0"/>
                </a:lnTo>
                <a:close/>
              </a:path>
            </a:pathLst>
          </a:custGeom>
          <a:solidFill>
            <a:srgbClr val="232B37"/>
          </a:solidFill>
          <a:ln/>
        </p:spPr>
      </p:sp>
      <p:sp>
        <p:nvSpPr>
          <p:cNvPr id="23" name="Shape 21"/>
          <p:cNvSpPr/>
          <p:nvPr/>
        </p:nvSpPr>
        <p:spPr>
          <a:xfrm>
            <a:off x="12039574" y="9440912"/>
            <a:ext cx="5105424" cy="9525"/>
          </a:xfrm>
          <a:prstGeom prst="rect">
            <a:avLst/>
          </a:prstGeom>
          <a:solidFill>
            <a:srgbClr val="3D4654"/>
          </a:solidFill>
          <a:ln/>
        </p:spPr>
      </p:sp>
      <p:sp>
        <p:nvSpPr>
          <p:cNvPr id="24" name="Shape 22"/>
          <p:cNvSpPr/>
          <p:nvPr/>
        </p:nvSpPr>
        <p:spPr>
          <a:xfrm>
            <a:off x="12039574" y="2639963"/>
            <a:ext cx="5105424" cy="27781"/>
          </a:xfrm>
          <a:prstGeom prst="rect">
            <a:avLst/>
          </a:prstGeom>
          <a:solidFill>
            <a:srgbClr val="A3B5FF">
              <a:alpha val="25000"/>
            </a:srgbClr>
          </a:solidFill>
          <a:ln/>
        </p:spPr>
      </p:sp>
      <p:sp>
        <p:nvSpPr>
          <p:cNvPr id="25" name="Shape 23"/>
          <p:cNvSpPr/>
          <p:nvPr/>
        </p:nvSpPr>
        <p:spPr>
          <a:xfrm>
            <a:off x="12039574" y="2639963"/>
            <a:ext cx="9525" cy="6808887"/>
          </a:xfrm>
          <a:prstGeom prst="rect">
            <a:avLst/>
          </a:prstGeom>
          <a:solidFill>
            <a:srgbClr val="3D4654"/>
          </a:solidFill>
          <a:ln/>
        </p:spPr>
      </p:sp>
      <p:sp>
        <p:nvSpPr>
          <p:cNvPr id="26" name="Shape 24"/>
          <p:cNvSpPr/>
          <p:nvPr/>
        </p:nvSpPr>
        <p:spPr>
          <a:xfrm>
            <a:off x="17137061" y="2639963"/>
            <a:ext cx="9525" cy="6808887"/>
          </a:xfrm>
          <a:prstGeom prst="rect">
            <a:avLst/>
          </a:prstGeom>
          <a:solidFill>
            <a:srgbClr val="3D4654"/>
          </a:solidFill>
          <a:ln/>
        </p:spPr>
      </p:sp>
      <p:sp>
        <p:nvSpPr>
          <p:cNvPr id="27" name="Text 25"/>
          <p:cNvSpPr/>
          <p:nvPr/>
        </p:nvSpPr>
        <p:spPr>
          <a:xfrm>
            <a:off x="12428512" y="3086819"/>
            <a:ext cx="4760305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252" kern="0" dirty="0">
                <a:solidFill>
                  <a:srgbClr val="A3B5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LATER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12428512" y="3612245"/>
            <a:ext cx="4760305" cy="49450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150" b="1" spc="-63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Marketplace and platform</a:t>
            </a:r>
            <a:endParaRPr lang="en-US" sz="3150" dirty="0"/>
          </a:p>
        </p:txBody>
      </p:sp>
      <p:sp>
        <p:nvSpPr>
          <p:cNvPr id="29" name="Text 27"/>
          <p:cNvSpPr/>
          <p:nvPr/>
        </p:nvSpPr>
        <p:spPr>
          <a:xfrm>
            <a:off x="12428512" y="4316264"/>
            <a:ext cx="4457376" cy="18956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1831"/>
              </a:lnSpc>
              <a:buNone/>
            </a:pPr>
            <a:r>
              <a:rPr lang="en-US" sz="195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Third parties publish specialist employees into the talent market. SisTava takes the platform position: distribution, contracts, billing, governance.</a:t>
            </a:r>
            <a:endParaRPr lang="en-US" sz="1950" dirty="0"/>
          </a:p>
        </p:txBody>
      </p:sp>
      <p:sp>
        <p:nvSpPr>
          <p:cNvPr id="30" name="Text 28"/>
          <p:cNvSpPr/>
          <p:nvPr/>
        </p:nvSpPr>
        <p:spPr>
          <a:xfrm>
            <a:off x="12428512" y="8381876"/>
            <a:ext cx="4457376" cy="6780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2182"/>
              </a:lnSpc>
              <a:buNone/>
            </a:pPr>
            <a:r>
              <a:rPr lang="en-US" sz="18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Channel: SDK, partner programme, enterprise deployments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81D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914363"/>
            <a:ext cx="17602200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324" kern="0" dirty="0">
                <a:solidFill>
                  <a:srgbClr val="A3B5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TRACTION AND ROADMAP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43000" y="1382675"/>
            <a:ext cx="17602200" cy="723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6834"/>
              </a:lnSpc>
              <a:buNone/>
            </a:pPr>
            <a:r>
              <a:rPr lang="en-US" sz="5400" b="1" spc="-162" kern="0" dirty="0">
                <a:solidFill>
                  <a:srgbClr val="F0F2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years of building, one quarter live</a:t>
            </a:r>
            <a:endParaRPr lang="en-US" sz="5400" dirty="0"/>
          </a:p>
        </p:txBody>
      </p:sp>
      <p:sp>
        <p:nvSpPr>
          <p:cNvPr id="4" name="Shape 2"/>
          <p:cNvSpPr/>
          <p:nvPr/>
        </p:nvSpPr>
        <p:spPr>
          <a:xfrm>
            <a:off x="1143000" y="2601825"/>
            <a:ext cx="16002000" cy="28525"/>
          </a:xfrm>
          <a:prstGeom prst="rect">
            <a:avLst/>
          </a:prstGeom>
          <a:gradFill rotWithShape="1">
            <a:gsLst>
              <a:gs pos="0">
                <a:srgbClr val="3D4654">
                  <a:alpha val="100000"/>
                </a:srgbClr>
              </a:gs>
              <a:gs pos="46000">
                <a:srgbClr val="3D4654">
                  <a:alpha val="100000"/>
                </a:srgbClr>
              </a:gs>
              <a:gs pos="46000">
                <a:srgbClr val="4ADE80">
                  <a:alpha val="100000"/>
                </a:srgbClr>
              </a:gs>
              <a:gs pos="100000">
                <a:srgbClr val="A3B5FF">
                  <a:alpha val="100000"/>
                </a:srgbClr>
              </a:gs>
            </a:gsLst>
            <a:lin ang="0" scaled="0"/>
          </a:gradFill>
          <a:ln/>
        </p:spPr>
      </p:sp>
      <p:sp>
        <p:nvSpPr>
          <p:cNvPr id="5" name="Shape 3"/>
          <p:cNvSpPr/>
          <p:nvPr/>
        </p:nvSpPr>
        <p:spPr>
          <a:xfrm>
            <a:off x="1143000" y="2525613"/>
            <a:ext cx="190500" cy="190500"/>
          </a:xfrm>
          <a:prstGeom prst="ellipse">
            <a:avLst/>
          </a:prstGeom>
          <a:solidFill>
            <a:srgbClr val="3D4654"/>
          </a:solidFill>
          <a:ln/>
        </p:spPr>
      </p:sp>
      <p:sp>
        <p:nvSpPr>
          <p:cNvPr id="6" name="Text 4"/>
          <p:cNvSpPr/>
          <p:nvPr/>
        </p:nvSpPr>
        <p:spPr>
          <a:xfrm>
            <a:off x="1143000" y="2906613"/>
            <a:ext cx="4149049" cy="3357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spc="195" kern="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 2022</a:t>
            </a:r>
            <a:endParaRPr lang="en-US" sz="1950" dirty="0"/>
          </a:p>
        </p:txBody>
      </p:sp>
      <p:sp>
        <p:nvSpPr>
          <p:cNvPr id="7" name="Text 5"/>
          <p:cNvSpPr/>
          <p:nvPr/>
        </p:nvSpPr>
        <p:spPr>
          <a:xfrm>
            <a:off x="1143000" y="3394770"/>
            <a:ext cx="4149049" cy="49450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150" b="1" spc="-63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Founded</a:t>
            </a:r>
            <a:endParaRPr lang="en-US" sz="3150" dirty="0"/>
          </a:p>
        </p:txBody>
      </p:sp>
      <p:sp>
        <p:nvSpPr>
          <p:cNvPr id="8" name="Text 6"/>
          <p:cNvSpPr/>
          <p:nvPr/>
        </p:nvSpPr>
        <p:spPr>
          <a:xfrm>
            <a:off x="1143000" y="4041676"/>
            <a:ext cx="3885019" cy="11154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7437"/>
              </a:lnSpc>
              <a:buNone/>
            </a:pPr>
            <a:r>
              <a:rPr lang="en-US" sz="195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Sista AI incorporated in Amsterdam. Voice and assistant SDK shipped to developers.</a:t>
            </a:r>
            <a:endParaRPr lang="en-US" sz="1950" dirty="0"/>
          </a:p>
        </p:txBody>
      </p:sp>
      <p:sp>
        <p:nvSpPr>
          <p:cNvPr id="9" name="Shape 7"/>
          <p:cNvSpPr/>
          <p:nvPr/>
        </p:nvSpPr>
        <p:spPr>
          <a:xfrm>
            <a:off x="5219650" y="2525613"/>
            <a:ext cx="190500" cy="190500"/>
          </a:xfrm>
          <a:prstGeom prst="ellipse">
            <a:avLst/>
          </a:prstGeom>
          <a:solidFill>
            <a:srgbClr val="3D4654"/>
          </a:solidFill>
          <a:ln/>
        </p:spPr>
      </p:sp>
      <p:sp>
        <p:nvSpPr>
          <p:cNvPr id="10" name="Text 8"/>
          <p:cNvSpPr/>
          <p:nvPr/>
        </p:nvSpPr>
        <p:spPr>
          <a:xfrm>
            <a:off x="5219650" y="2906613"/>
            <a:ext cx="4149117" cy="3357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spc="195" kern="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2024–2025</a:t>
            </a:r>
            <a:endParaRPr lang="en-US" sz="1950" dirty="0"/>
          </a:p>
        </p:txBody>
      </p:sp>
      <p:sp>
        <p:nvSpPr>
          <p:cNvPr id="11" name="Text 9"/>
          <p:cNvSpPr/>
          <p:nvPr/>
        </p:nvSpPr>
        <p:spPr>
          <a:xfrm>
            <a:off x="5219650" y="3394770"/>
            <a:ext cx="4149117" cy="49450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150" b="1" spc="-63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Platform build</a:t>
            </a:r>
            <a:endParaRPr lang="en-US" sz="3150" dirty="0"/>
          </a:p>
        </p:txBody>
      </p:sp>
      <p:sp>
        <p:nvSpPr>
          <p:cNvPr id="12" name="Text 10"/>
          <p:cNvSpPr/>
          <p:nvPr/>
        </p:nvSpPr>
        <p:spPr>
          <a:xfrm>
            <a:off x="5219650" y="4041676"/>
            <a:ext cx="3885082" cy="11154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7437"/>
              </a:lnSpc>
              <a:buNone/>
            </a:pPr>
            <a:r>
              <a:rPr lang="en-US" sz="195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Workspace, marketplace, sprint engine and the integration layer across 900+ apps.</a:t>
            </a:r>
            <a:endParaRPr lang="en-US" sz="1950" dirty="0"/>
          </a:p>
        </p:txBody>
      </p:sp>
      <p:sp>
        <p:nvSpPr>
          <p:cNvPr id="13" name="Shape 11"/>
          <p:cNvSpPr/>
          <p:nvPr/>
        </p:nvSpPr>
        <p:spPr>
          <a:xfrm>
            <a:off x="9296363" y="2525613"/>
            <a:ext cx="190500" cy="190500"/>
          </a:xfrm>
          <a:prstGeom prst="ellipse">
            <a:avLst/>
          </a:prstGeom>
          <a:solidFill>
            <a:srgbClr val="4ADE80"/>
          </a:solidFill>
          <a:ln/>
          <a:effectLst>
            <a:outerShdw sx="100000" sy="100000" kx="0" ky="0" algn="bl" rotWithShape="0" blurRad="209550" dist="50800" dir="16200000">
              <a:srgbClr val="4ADE80">
                <a:alpha val="75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9296363" y="2906613"/>
            <a:ext cx="4149117" cy="3357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spc="195" kern="0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Apr 2026</a:t>
            </a:r>
            <a:endParaRPr lang="en-US" sz="1950" dirty="0"/>
          </a:p>
        </p:txBody>
      </p:sp>
      <p:sp>
        <p:nvSpPr>
          <p:cNvPr id="15" name="Text 13"/>
          <p:cNvSpPr/>
          <p:nvPr/>
        </p:nvSpPr>
        <p:spPr>
          <a:xfrm>
            <a:off x="9296363" y="3394770"/>
            <a:ext cx="4149117" cy="49450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150" b="1" spc="-63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</a:t>
            </a:r>
            <a:endParaRPr lang="en-US" sz="3150" dirty="0"/>
          </a:p>
        </p:txBody>
      </p:sp>
      <p:sp>
        <p:nvSpPr>
          <p:cNvPr id="16" name="Text 14"/>
          <p:cNvSpPr/>
          <p:nvPr/>
        </p:nvSpPr>
        <p:spPr>
          <a:xfrm>
            <a:off x="9296363" y="4041676"/>
            <a:ext cx="3885082" cy="11154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7437"/>
              </a:lnSpc>
              <a:buNone/>
            </a:pPr>
            <a:r>
              <a:rPr lang="en-US" sz="195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work.sista.ai open. Marketing and Sales teams hireable, onboarding in conversation.</a:t>
            </a:r>
            <a:endParaRPr lang="en-US" sz="1950" dirty="0"/>
          </a:p>
        </p:txBody>
      </p:sp>
      <p:sp>
        <p:nvSpPr>
          <p:cNvPr id="17" name="Shape 15"/>
          <p:cNvSpPr/>
          <p:nvPr/>
        </p:nvSpPr>
        <p:spPr>
          <a:xfrm>
            <a:off x="13373074" y="2525613"/>
            <a:ext cx="190500" cy="190500"/>
          </a:xfrm>
          <a:prstGeom prst="ellipse">
            <a:avLst/>
          </a:prstGeom>
          <a:ln w="27781">
            <a:solidFill>
              <a:srgbClr val="A3B5F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3373074" y="2906613"/>
            <a:ext cx="4149117" cy="3357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spc="195" kern="0" dirty="0">
                <a:solidFill>
                  <a:srgbClr val="A3B5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2026–2027</a:t>
            </a:r>
            <a:endParaRPr lang="en-US" sz="1950" dirty="0"/>
          </a:p>
        </p:txBody>
      </p:sp>
      <p:sp>
        <p:nvSpPr>
          <p:cNvPr id="19" name="Text 17"/>
          <p:cNvSpPr/>
          <p:nvPr/>
        </p:nvSpPr>
        <p:spPr>
          <a:xfrm>
            <a:off x="13373074" y="3394770"/>
            <a:ext cx="4149117" cy="49450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150" b="1" spc="-63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</a:t>
            </a:r>
            <a:endParaRPr lang="en-US" sz="3150" dirty="0"/>
          </a:p>
        </p:txBody>
      </p:sp>
      <p:sp>
        <p:nvSpPr>
          <p:cNvPr id="20" name="Text 18"/>
          <p:cNvSpPr/>
          <p:nvPr/>
        </p:nvSpPr>
        <p:spPr>
          <a:xfrm>
            <a:off x="13373074" y="4041676"/>
            <a:ext cx="3885082" cy="147453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7437"/>
              </a:lnSpc>
              <a:buNone/>
            </a:pPr>
            <a:r>
              <a:rPr lang="en-US" sz="195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More departments, third-party employees in the marketplace, enterprise governance and SSO.</a:t>
            </a:r>
            <a:endParaRPr lang="en-US" sz="1950" dirty="0"/>
          </a:p>
        </p:txBody>
      </p:sp>
      <p:sp>
        <p:nvSpPr>
          <p:cNvPr id="21" name="Shape 19"/>
          <p:cNvSpPr/>
          <p:nvPr/>
        </p:nvSpPr>
        <p:spPr>
          <a:xfrm>
            <a:off x="1143000" y="8039137"/>
            <a:ext cx="16002000" cy="9525"/>
          </a:xfrm>
          <a:prstGeom prst="rect">
            <a:avLst/>
          </a:prstGeom>
          <a:solidFill>
            <a:srgbClr val="3D4654"/>
          </a:solidFill>
          <a:ln/>
        </p:spPr>
      </p:sp>
      <p:sp>
        <p:nvSpPr>
          <p:cNvPr id="22" name="Text 20"/>
          <p:cNvSpPr/>
          <p:nvPr/>
        </p:nvSpPr>
        <p:spPr>
          <a:xfrm>
            <a:off x="1143000" y="8542362"/>
            <a:ext cx="1876741" cy="571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7273"/>
              </a:lnSpc>
              <a:buNone/>
            </a:pPr>
            <a:r>
              <a:rPr lang="en-US" sz="4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900+</a:t>
            </a:r>
            <a:endParaRPr lang="en-US" sz="4200" dirty="0"/>
          </a:p>
        </p:txBody>
      </p:sp>
      <p:sp>
        <p:nvSpPr>
          <p:cNvPr id="23" name="Text 21"/>
          <p:cNvSpPr/>
          <p:nvPr/>
        </p:nvSpPr>
        <p:spPr>
          <a:xfrm>
            <a:off x="1143000" y="9171037"/>
            <a:ext cx="1876741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integrations live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3611128" y="8542362"/>
            <a:ext cx="3049457" cy="571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7273"/>
              </a:lnSpc>
              <a:buNone/>
            </a:pPr>
            <a:r>
              <a:rPr lang="en-US" sz="4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4200" dirty="0"/>
          </a:p>
        </p:txBody>
      </p:sp>
      <p:sp>
        <p:nvSpPr>
          <p:cNvPr id="25" name="Text 23"/>
          <p:cNvSpPr/>
          <p:nvPr/>
        </p:nvSpPr>
        <p:spPr>
          <a:xfrm>
            <a:off x="3611128" y="9171037"/>
            <a:ext cx="3049457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 surfaces shipped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7145362" y="8542362"/>
            <a:ext cx="3649117" cy="571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7273"/>
              </a:lnSpc>
              <a:buNone/>
            </a:pPr>
            <a:r>
              <a:rPr lang="en-US" sz="42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4200" dirty="0"/>
          </a:p>
        </p:txBody>
      </p:sp>
      <p:sp>
        <p:nvSpPr>
          <p:cNvPr id="27" name="Text 25"/>
          <p:cNvSpPr/>
          <p:nvPr/>
        </p:nvSpPr>
        <p:spPr>
          <a:xfrm>
            <a:off x="7145362" y="9171037"/>
            <a:ext cx="3649117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 current users and revenue</a:t>
            </a:r>
            <a:endParaRPr lang="en-US" sz="1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81D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914363"/>
            <a:ext cx="17602200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324" kern="0" dirty="0">
                <a:solidFill>
                  <a:srgbClr val="A3B5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COMPANY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43000" y="1382675"/>
            <a:ext cx="17602200" cy="723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6834"/>
              </a:lnSpc>
              <a:buNone/>
            </a:pPr>
            <a:r>
              <a:rPr lang="en-US" sz="5400" b="1" spc="-162" kern="0" dirty="0">
                <a:solidFill>
                  <a:srgbClr val="F0F2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Amsterdam, shipping since 2022</a:t>
            </a:r>
            <a:endParaRPr lang="en-US" sz="54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2563750"/>
            <a:ext cx="3150815" cy="83815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43000" y="3725726"/>
            <a:ext cx="7580592" cy="1752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1707"/>
              </a:lnSpc>
              <a:buNone/>
            </a:pPr>
            <a:r>
              <a:rPr lang="en-US" sz="2250" dirty="0">
                <a:solidFill>
                  <a:srgbClr val="DFE3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SisTava is built by Sista AI, a Dutch company that has been shipping AI interface and agent software since 2022. The workforce platform is the fourth product on that stack and the first sold as a hire rather than a tool.</a:t>
            </a:r>
            <a:endParaRPr lang="en-US" sz="2250" dirty="0"/>
          </a:p>
        </p:txBody>
      </p:sp>
      <p:sp>
        <p:nvSpPr>
          <p:cNvPr id="6" name="Shape 3"/>
          <p:cNvSpPr/>
          <p:nvPr/>
        </p:nvSpPr>
        <p:spPr>
          <a:xfrm>
            <a:off x="1143000" y="5764051"/>
            <a:ext cx="3917652" cy="560338"/>
          </a:xfrm>
          <a:prstGeom prst="roundRect">
            <a:avLst>
              <a:gd name="adj" fmla="val 50000"/>
            </a:avLst>
          </a:prstGeom>
          <a:solidFill>
            <a:srgbClr val="4ADE80">
              <a:alpha val="10000"/>
            </a:srgbClr>
          </a:solidFill>
          <a:ln w="7937">
            <a:solidFill>
              <a:srgbClr val="4ADE80">
                <a:alpha val="3200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1417588" y="5991820"/>
            <a:ext cx="104738" cy="104738"/>
          </a:xfrm>
          <a:prstGeom prst="ellipse">
            <a:avLst/>
          </a:prstGeom>
          <a:solidFill>
            <a:srgbClr val="4ADE80"/>
          </a:solidFill>
          <a:ln/>
          <a:effectLst>
            <a:outerShdw sx="100000" sy="100000" kx="0" ky="0" algn="bl" rotWithShape="0" blurRad="114300" dist="50800" dir="16200000">
              <a:srgbClr val="4ADE80">
                <a:alpha val="8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1674688" y="5905314"/>
            <a:ext cx="3422513" cy="315912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CBE8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production at work.sista.ai</a:t>
            </a:r>
            <a:endParaRPr lang="en-US" sz="1800" dirty="0"/>
          </a:p>
        </p:txBody>
      </p:sp>
      <p:sp>
        <p:nvSpPr>
          <p:cNvPr id="9" name="Shape 6"/>
          <p:cNvSpPr/>
          <p:nvPr/>
        </p:nvSpPr>
        <p:spPr>
          <a:xfrm>
            <a:off x="9417161" y="2563750"/>
            <a:ext cx="7727776" cy="9525"/>
          </a:xfrm>
          <a:prstGeom prst="rect">
            <a:avLst/>
          </a:prstGeom>
          <a:solidFill>
            <a:srgbClr val="3D4654"/>
          </a:solidFill>
          <a:ln/>
        </p:spPr>
      </p:sp>
      <p:sp>
        <p:nvSpPr>
          <p:cNvPr id="10" name="Shape 7"/>
          <p:cNvSpPr/>
          <p:nvPr/>
        </p:nvSpPr>
        <p:spPr>
          <a:xfrm>
            <a:off x="9417161" y="3842370"/>
            <a:ext cx="3863888" cy="9525"/>
          </a:xfrm>
          <a:prstGeom prst="rect">
            <a:avLst/>
          </a:prstGeom>
          <a:solidFill>
            <a:srgbClr val="2E3642"/>
          </a:solidFill>
          <a:ln/>
        </p:spPr>
      </p:sp>
      <p:sp>
        <p:nvSpPr>
          <p:cNvPr id="11" name="Text 8"/>
          <p:cNvSpPr/>
          <p:nvPr/>
        </p:nvSpPr>
        <p:spPr>
          <a:xfrm>
            <a:off x="9417161" y="2838338"/>
            <a:ext cx="3915011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216" kern="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INCORPORATED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9417161" y="3230438"/>
            <a:ext cx="3915011" cy="38338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 2022 · Netherlands</a:t>
            </a:r>
            <a:endParaRPr lang="en-US" sz="2250" dirty="0"/>
          </a:p>
        </p:txBody>
      </p:sp>
      <p:sp>
        <p:nvSpPr>
          <p:cNvPr id="13" name="Shape 10"/>
          <p:cNvSpPr/>
          <p:nvPr/>
        </p:nvSpPr>
        <p:spPr>
          <a:xfrm>
            <a:off x="13281050" y="3842370"/>
            <a:ext cx="3863888" cy="9525"/>
          </a:xfrm>
          <a:prstGeom prst="rect">
            <a:avLst/>
          </a:prstGeom>
          <a:solidFill>
            <a:srgbClr val="2E3642"/>
          </a:solidFill>
          <a:ln/>
        </p:spPr>
      </p:sp>
      <p:sp>
        <p:nvSpPr>
          <p:cNvPr id="14" name="Shape 11"/>
          <p:cNvSpPr/>
          <p:nvPr/>
        </p:nvSpPr>
        <p:spPr>
          <a:xfrm>
            <a:off x="13281050" y="2571688"/>
            <a:ext cx="9525" cy="1278620"/>
          </a:xfrm>
          <a:prstGeom prst="rect">
            <a:avLst/>
          </a:prstGeom>
          <a:solidFill>
            <a:srgbClr val="2E3642"/>
          </a:solidFill>
          <a:ln/>
        </p:spPr>
      </p:sp>
      <p:sp>
        <p:nvSpPr>
          <p:cNvPr id="15" name="Text 12"/>
          <p:cNvSpPr/>
          <p:nvPr/>
        </p:nvSpPr>
        <p:spPr>
          <a:xfrm>
            <a:off x="13593775" y="2838338"/>
            <a:ext cx="3906279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216" kern="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HEADQUARTERS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13593775" y="3230438"/>
            <a:ext cx="3906279" cy="38338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Amsterdam, NL</a:t>
            </a:r>
            <a:endParaRPr lang="en-US" sz="2250" dirty="0"/>
          </a:p>
        </p:txBody>
      </p:sp>
      <p:sp>
        <p:nvSpPr>
          <p:cNvPr id="17" name="Shape 14"/>
          <p:cNvSpPr/>
          <p:nvPr/>
        </p:nvSpPr>
        <p:spPr>
          <a:xfrm>
            <a:off x="9417161" y="5120990"/>
            <a:ext cx="3863888" cy="9525"/>
          </a:xfrm>
          <a:prstGeom prst="rect">
            <a:avLst/>
          </a:prstGeom>
          <a:solidFill>
            <a:srgbClr val="2E3642"/>
          </a:solidFill>
          <a:ln/>
        </p:spPr>
      </p:sp>
      <p:sp>
        <p:nvSpPr>
          <p:cNvPr id="18" name="Text 15"/>
          <p:cNvSpPr/>
          <p:nvPr/>
        </p:nvSpPr>
        <p:spPr>
          <a:xfrm>
            <a:off x="9417161" y="4116958"/>
            <a:ext cx="3915011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216" kern="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PLATFORM LIVE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9417161" y="4509058"/>
            <a:ext cx="3915011" cy="38338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April 2026</a:t>
            </a:r>
            <a:endParaRPr lang="en-US" sz="2250" dirty="0"/>
          </a:p>
        </p:txBody>
      </p:sp>
      <p:sp>
        <p:nvSpPr>
          <p:cNvPr id="20" name="Shape 17"/>
          <p:cNvSpPr/>
          <p:nvPr/>
        </p:nvSpPr>
        <p:spPr>
          <a:xfrm>
            <a:off x="13281050" y="5120990"/>
            <a:ext cx="3863888" cy="9525"/>
          </a:xfrm>
          <a:prstGeom prst="rect">
            <a:avLst/>
          </a:prstGeom>
          <a:solidFill>
            <a:srgbClr val="2E3642"/>
          </a:solidFill>
          <a:ln/>
        </p:spPr>
      </p:sp>
      <p:sp>
        <p:nvSpPr>
          <p:cNvPr id="21" name="Shape 18"/>
          <p:cNvSpPr/>
          <p:nvPr/>
        </p:nvSpPr>
        <p:spPr>
          <a:xfrm>
            <a:off x="13281050" y="3850307"/>
            <a:ext cx="9525" cy="1278620"/>
          </a:xfrm>
          <a:prstGeom prst="rect">
            <a:avLst/>
          </a:prstGeom>
          <a:solidFill>
            <a:srgbClr val="2E3642"/>
          </a:solidFill>
          <a:ln/>
        </p:spPr>
      </p:sp>
      <p:sp>
        <p:nvSpPr>
          <p:cNvPr id="22" name="Text 19"/>
          <p:cNvSpPr/>
          <p:nvPr/>
        </p:nvSpPr>
        <p:spPr>
          <a:xfrm>
            <a:off x="13593775" y="4116958"/>
            <a:ext cx="3906279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216" kern="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INTEGRATIONS</a:t>
            </a:r>
            <a:endParaRPr lang="en-US" sz="1800" dirty="0"/>
          </a:p>
        </p:txBody>
      </p:sp>
      <p:sp>
        <p:nvSpPr>
          <p:cNvPr id="23" name="Text 20"/>
          <p:cNvSpPr/>
          <p:nvPr/>
        </p:nvSpPr>
        <p:spPr>
          <a:xfrm>
            <a:off x="13593775" y="4509058"/>
            <a:ext cx="3906279" cy="38338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900+ live</a:t>
            </a:r>
            <a:endParaRPr lang="en-US" sz="2250" dirty="0"/>
          </a:p>
        </p:txBody>
      </p:sp>
      <p:sp>
        <p:nvSpPr>
          <p:cNvPr id="24" name="Text 21"/>
          <p:cNvSpPr/>
          <p:nvPr/>
        </p:nvSpPr>
        <p:spPr>
          <a:xfrm>
            <a:off x="9417161" y="5395578"/>
            <a:ext cx="3915011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216" kern="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TEAM</a:t>
            </a:r>
            <a:endParaRPr lang="en-US" sz="1800" dirty="0"/>
          </a:p>
        </p:txBody>
      </p:sp>
      <p:sp>
        <p:nvSpPr>
          <p:cNvPr id="25" name="Text 22"/>
          <p:cNvSpPr/>
          <p:nvPr/>
        </p:nvSpPr>
        <p:spPr>
          <a:xfrm>
            <a:off x="9417161" y="5787678"/>
            <a:ext cx="3665874" cy="728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Founder-led, hiring with the round</a:t>
            </a:r>
            <a:endParaRPr lang="en-US" sz="2250" dirty="0"/>
          </a:p>
        </p:txBody>
      </p:sp>
      <p:sp>
        <p:nvSpPr>
          <p:cNvPr id="26" name="Shape 23"/>
          <p:cNvSpPr/>
          <p:nvPr/>
        </p:nvSpPr>
        <p:spPr>
          <a:xfrm>
            <a:off x="13281050" y="5128927"/>
            <a:ext cx="9525" cy="1349313"/>
          </a:xfrm>
          <a:prstGeom prst="rect">
            <a:avLst/>
          </a:prstGeom>
          <a:solidFill>
            <a:srgbClr val="2E3642"/>
          </a:solidFill>
          <a:ln/>
        </p:spPr>
      </p:sp>
      <p:sp>
        <p:nvSpPr>
          <p:cNvPr id="27" name="Text 24"/>
          <p:cNvSpPr/>
          <p:nvPr/>
        </p:nvSpPr>
        <p:spPr>
          <a:xfrm>
            <a:off x="13593775" y="5395578"/>
            <a:ext cx="3906279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216" kern="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</a:t>
            </a:r>
            <a:endParaRPr lang="en-US" sz="1800" dirty="0"/>
          </a:p>
        </p:txBody>
      </p:sp>
      <p:sp>
        <p:nvSpPr>
          <p:cNvPr id="28" name="Text 25"/>
          <p:cNvSpPr/>
          <p:nvPr/>
        </p:nvSpPr>
        <p:spPr>
          <a:xfrm>
            <a:off x="13593775" y="5787678"/>
            <a:ext cx="3906279" cy="38338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Raising</a:t>
            </a:r>
            <a:endParaRPr lang="en-US" sz="2250" dirty="0"/>
          </a:p>
        </p:txBody>
      </p:sp>
      <p:sp>
        <p:nvSpPr>
          <p:cNvPr id="29" name="Shape 26"/>
          <p:cNvSpPr/>
          <p:nvPr/>
        </p:nvSpPr>
        <p:spPr>
          <a:xfrm>
            <a:off x="1143000" y="7955111"/>
            <a:ext cx="16002000" cy="9525"/>
          </a:xfrm>
          <a:prstGeom prst="rect">
            <a:avLst/>
          </a:prstGeom>
          <a:solidFill>
            <a:srgbClr val="3D4654"/>
          </a:solidFill>
          <a:ln/>
        </p:spPr>
      </p:sp>
      <p:sp>
        <p:nvSpPr>
          <p:cNvPr id="30" name="Text 27"/>
          <p:cNvSpPr/>
          <p:nvPr/>
        </p:nvSpPr>
        <p:spPr>
          <a:xfrm>
            <a:off x="1143000" y="8420199"/>
            <a:ext cx="17602200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216" kern="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PLATFORM, TWELVE SHIPPED SURFACES</a:t>
            </a:r>
            <a:endParaRPr lang="en-US" sz="1800" dirty="0"/>
          </a:p>
        </p:txBody>
      </p:sp>
      <p:sp>
        <p:nvSpPr>
          <p:cNvPr id="31" name="Shape 28"/>
          <p:cNvSpPr/>
          <p:nvPr/>
        </p:nvSpPr>
        <p:spPr>
          <a:xfrm>
            <a:off x="1143000" y="8926587"/>
            <a:ext cx="1356382" cy="522263"/>
          </a:xfrm>
          <a:prstGeom prst="roundRect">
            <a:avLst>
              <a:gd name="adj" fmla="val 50000"/>
            </a:avLst>
          </a:prstGeom>
          <a:solidFill>
            <a:srgbClr val="232B37"/>
          </a:solidFill>
          <a:ln w="7937">
            <a:solidFill>
              <a:srgbClr val="3D4654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1341437" y="9048824"/>
            <a:ext cx="1035707" cy="315888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E6E9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Web app</a:t>
            </a:r>
            <a:endParaRPr lang="en-US" sz="1800" dirty="0"/>
          </a:p>
        </p:txBody>
      </p:sp>
      <p:sp>
        <p:nvSpPr>
          <p:cNvPr id="33" name="Shape 30"/>
          <p:cNvSpPr/>
          <p:nvPr/>
        </p:nvSpPr>
        <p:spPr>
          <a:xfrm>
            <a:off x="2594632" y="8926587"/>
            <a:ext cx="1334058" cy="522263"/>
          </a:xfrm>
          <a:prstGeom prst="roundRect">
            <a:avLst>
              <a:gd name="adj" fmla="val 50000"/>
            </a:avLst>
          </a:prstGeom>
          <a:solidFill>
            <a:srgbClr val="232B37"/>
          </a:solidFill>
          <a:ln w="7937">
            <a:solidFill>
              <a:srgbClr val="3D4654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2793070" y="9048824"/>
            <a:ext cx="1013383" cy="315888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E6E9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Backend</a:t>
            </a:r>
            <a:endParaRPr lang="en-US" sz="1800" dirty="0"/>
          </a:p>
        </p:txBody>
      </p:sp>
      <p:sp>
        <p:nvSpPr>
          <p:cNvPr id="35" name="Shape 32"/>
          <p:cNvSpPr/>
          <p:nvPr/>
        </p:nvSpPr>
        <p:spPr>
          <a:xfrm>
            <a:off x="4023940" y="8926587"/>
            <a:ext cx="1290898" cy="522263"/>
          </a:xfrm>
          <a:prstGeom prst="roundRect">
            <a:avLst>
              <a:gd name="adj" fmla="val 50000"/>
            </a:avLst>
          </a:prstGeom>
          <a:solidFill>
            <a:srgbClr val="232B37"/>
          </a:solidFill>
          <a:ln w="7937">
            <a:solidFill>
              <a:srgbClr val="3D4654"/>
            </a:solidFill>
            <a:prstDash val="solid"/>
          </a:ln>
        </p:spPr>
      </p:sp>
      <p:sp>
        <p:nvSpPr>
          <p:cNvPr id="36" name="Text 33"/>
          <p:cNvSpPr/>
          <p:nvPr/>
        </p:nvSpPr>
        <p:spPr>
          <a:xfrm>
            <a:off x="4222378" y="9048824"/>
            <a:ext cx="970223" cy="315888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E6E9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Desktop</a:t>
            </a:r>
            <a:endParaRPr lang="en-US" sz="1800" dirty="0"/>
          </a:p>
        </p:txBody>
      </p:sp>
      <p:sp>
        <p:nvSpPr>
          <p:cNvPr id="37" name="Shape 34"/>
          <p:cNvSpPr/>
          <p:nvPr/>
        </p:nvSpPr>
        <p:spPr>
          <a:xfrm>
            <a:off x="5410088" y="8926587"/>
            <a:ext cx="1124458" cy="522263"/>
          </a:xfrm>
          <a:prstGeom prst="roundRect">
            <a:avLst>
              <a:gd name="adj" fmla="val 50000"/>
            </a:avLst>
          </a:prstGeom>
          <a:solidFill>
            <a:srgbClr val="232B37"/>
          </a:solidFill>
          <a:ln w="7937">
            <a:solidFill>
              <a:srgbClr val="3D4654"/>
            </a:solidFill>
            <a:prstDash val="solid"/>
          </a:ln>
        </p:spPr>
      </p:sp>
      <p:sp>
        <p:nvSpPr>
          <p:cNvPr id="38" name="Text 35"/>
          <p:cNvSpPr/>
          <p:nvPr/>
        </p:nvSpPr>
        <p:spPr>
          <a:xfrm>
            <a:off x="5608526" y="9048824"/>
            <a:ext cx="803783" cy="315888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E6E9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Mobile</a:t>
            </a:r>
            <a:endParaRPr lang="en-US" sz="1800" dirty="0"/>
          </a:p>
        </p:txBody>
      </p:sp>
      <p:sp>
        <p:nvSpPr>
          <p:cNvPr id="39" name="Shape 36"/>
          <p:cNvSpPr/>
          <p:nvPr/>
        </p:nvSpPr>
        <p:spPr>
          <a:xfrm>
            <a:off x="6629796" y="8926587"/>
            <a:ext cx="862149" cy="522263"/>
          </a:xfrm>
          <a:prstGeom prst="roundRect">
            <a:avLst>
              <a:gd name="adj" fmla="val 50000"/>
            </a:avLst>
          </a:prstGeom>
          <a:solidFill>
            <a:srgbClr val="232B37"/>
          </a:solidFill>
          <a:ln w="7937">
            <a:solidFill>
              <a:srgbClr val="3D4654"/>
            </a:solidFill>
            <a:prstDash val="solid"/>
          </a:ln>
        </p:spPr>
      </p:sp>
      <p:sp>
        <p:nvSpPr>
          <p:cNvPr id="40" name="Text 37"/>
          <p:cNvSpPr/>
          <p:nvPr/>
        </p:nvSpPr>
        <p:spPr>
          <a:xfrm>
            <a:off x="6828234" y="9048824"/>
            <a:ext cx="541474" cy="315888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E6E9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SDK</a:t>
            </a:r>
            <a:endParaRPr lang="en-US" sz="1800" dirty="0"/>
          </a:p>
        </p:txBody>
      </p:sp>
      <p:sp>
        <p:nvSpPr>
          <p:cNvPr id="41" name="Shape 38"/>
          <p:cNvSpPr/>
          <p:nvPr/>
        </p:nvSpPr>
        <p:spPr>
          <a:xfrm>
            <a:off x="7587196" y="8926587"/>
            <a:ext cx="1165758" cy="522263"/>
          </a:xfrm>
          <a:prstGeom prst="roundRect">
            <a:avLst>
              <a:gd name="adj" fmla="val 50000"/>
            </a:avLst>
          </a:prstGeom>
          <a:solidFill>
            <a:srgbClr val="232B37"/>
          </a:solidFill>
          <a:ln w="7937">
            <a:solidFill>
              <a:srgbClr val="3D4654"/>
            </a:solidFill>
            <a:prstDash val="solid"/>
          </a:ln>
        </p:spPr>
      </p:sp>
      <p:sp>
        <p:nvSpPr>
          <p:cNvPr id="42" name="Text 39"/>
          <p:cNvSpPr/>
          <p:nvPr/>
        </p:nvSpPr>
        <p:spPr>
          <a:xfrm>
            <a:off x="7785633" y="9048824"/>
            <a:ext cx="845083" cy="315888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E6E9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Widget</a:t>
            </a:r>
            <a:endParaRPr lang="en-US" sz="1800" dirty="0"/>
          </a:p>
        </p:txBody>
      </p:sp>
      <p:sp>
        <p:nvSpPr>
          <p:cNvPr id="43" name="Shape 40"/>
          <p:cNvSpPr/>
          <p:nvPr/>
        </p:nvSpPr>
        <p:spPr>
          <a:xfrm>
            <a:off x="8848204" y="8926587"/>
            <a:ext cx="754559" cy="522263"/>
          </a:xfrm>
          <a:prstGeom prst="roundRect">
            <a:avLst>
              <a:gd name="adj" fmla="val 50000"/>
            </a:avLst>
          </a:prstGeom>
          <a:solidFill>
            <a:srgbClr val="232B37"/>
          </a:solidFill>
          <a:ln w="7937">
            <a:solidFill>
              <a:srgbClr val="3D4654"/>
            </a:solidFill>
            <a:prstDash val="solid"/>
          </a:ln>
        </p:spPr>
      </p:sp>
      <p:sp>
        <p:nvSpPr>
          <p:cNvPr id="44" name="Text 41"/>
          <p:cNvSpPr/>
          <p:nvPr/>
        </p:nvSpPr>
        <p:spPr>
          <a:xfrm>
            <a:off x="9046642" y="9048824"/>
            <a:ext cx="433884" cy="315888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E6E9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</a:t>
            </a:r>
            <a:endParaRPr lang="en-US" sz="1800" dirty="0"/>
          </a:p>
        </p:txBody>
      </p:sp>
      <p:sp>
        <p:nvSpPr>
          <p:cNvPr id="45" name="Shape 42"/>
          <p:cNvSpPr/>
          <p:nvPr/>
        </p:nvSpPr>
        <p:spPr>
          <a:xfrm>
            <a:off x="9698013" y="8926587"/>
            <a:ext cx="1573299" cy="522263"/>
          </a:xfrm>
          <a:prstGeom prst="roundRect">
            <a:avLst>
              <a:gd name="adj" fmla="val 50000"/>
            </a:avLst>
          </a:prstGeom>
          <a:solidFill>
            <a:srgbClr val="232B37"/>
          </a:solidFill>
          <a:ln w="7937">
            <a:solidFill>
              <a:srgbClr val="3D4654"/>
            </a:solidFill>
            <a:prstDash val="solid"/>
          </a:ln>
        </p:spPr>
      </p:sp>
      <p:sp>
        <p:nvSpPr>
          <p:cNvPr id="46" name="Text 43"/>
          <p:cNvSpPr/>
          <p:nvPr/>
        </p:nvSpPr>
        <p:spPr>
          <a:xfrm>
            <a:off x="9896450" y="9048824"/>
            <a:ext cx="1252624" cy="315888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E6E9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Extensions</a:t>
            </a:r>
            <a:endParaRPr lang="en-US" sz="1800" dirty="0"/>
          </a:p>
        </p:txBody>
      </p:sp>
      <p:sp>
        <p:nvSpPr>
          <p:cNvPr id="47" name="Shape 44"/>
          <p:cNvSpPr/>
          <p:nvPr/>
        </p:nvSpPr>
        <p:spPr>
          <a:xfrm>
            <a:off x="11366562" y="8926587"/>
            <a:ext cx="1676735" cy="522263"/>
          </a:xfrm>
          <a:prstGeom prst="roundRect">
            <a:avLst>
              <a:gd name="adj" fmla="val 50000"/>
            </a:avLst>
          </a:prstGeom>
          <a:solidFill>
            <a:srgbClr val="232B37"/>
          </a:solidFill>
          <a:ln w="7937">
            <a:solidFill>
              <a:srgbClr val="3D4654"/>
            </a:solidFill>
            <a:prstDash val="solid"/>
          </a:ln>
        </p:spPr>
      </p:sp>
      <p:sp>
        <p:nvSpPr>
          <p:cNvPr id="48" name="Text 45"/>
          <p:cNvSpPr/>
          <p:nvPr/>
        </p:nvSpPr>
        <p:spPr>
          <a:xfrm>
            <a:off x="11565000" y="9048824"/>
            <a:ext cx="1356060" cy="315888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E6E9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Integrations</a:t>
            </a:r>
            <a:endParaRPr lang="en-US" sz="1800" dirty="0"/>
          </a:p>
        </p:txBody>
      </p:sp>
      <p:sp>
        <p:nvSpPr>
          <p:cNvPr id="49" name="Shape 46"/>
          <p:cNvSpPr/>
          <p:nvPr/>
        </p:nvSpPr>
        <p:spPr>
          <a:xfrm>
            <a:off x="13138547" y="8926587"/>
            <a:ext cx="702159" cy="522263"/>
          </a:xfrm>
          <a:prstGeom prst="roundRect">
            <a:avLst>
              <a:gd name="adj" fmla="val 50000"/>
            </a:avLst>
          </a:prstGeom>
          <a:solidFill>
            <a:srgbClr val="232B37"/>
          </a:solidFill>
          <a:ln w="7937">
            <a:solidFill>
              <a:srgbClr val="3D4654"/>
            </a:solidFill>
            <a:prstDash val="solid"/>
          </a:ln>
        </p:spPr>
      </p:sp>
      <p:sp>
        <p:nvSpPr>
          <p:cNvPr id="50" name="Text 47"/>
          <p:cNvSpPr/>
          <p:nvPr/>
        </p:nvSpPr>
        <p:spPr>
          <a:xfrm>
            <a:off x="13336984" y="9048824"/>
            <a:ext cx="381484" cy="315888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TV</a:t>
            </a:r>
            <a:endParaRPr lang="en-US" sz="1800" dirty="0"/>
          </a:p>
        </p:txBody>
      </p:sp>
      <p:sp>
        <p:nvSpPr>
          <p:cNvPr id="51" name="Shape 48"/>
          <p:cNvSpPr/>
          <p:nvPr/>
        </p:nvSpPr>
        <p:spPr>
          <a:xfrm>
            <a:off x="13935955" y="8926587"/>
            <a:ext cx="699926" cy="522263"/>
          </a:xfrm>
          <a:prstGeom prst="roundRect">
            <a:avLst>
              <a:gd name="adj" fmla="val 50000"/>
            </a:avLst>
          </a:prstGeom>
          <a:solidFill>
            <a:srgbClr val="232B37"/>
          </a:solidFill>
          <a:ln w="7937">
            <a:solidFill>
              <a:srgbClr val="3D4654"/>
            </a:solidFill>
            <a:prstDash val="solid"/>
          </a:ln>
        </p:spPr>
      </p:sp>
      <p:sp>
        <p:nvSpPr>
          <p:cNvPr id="52" name="Text 49"/>
          <p:cNvSpPr/>
          <p:nvPr/>
        </p:nvSpPr>
        <p:spPr>
          <a:xfrm>
            <a:off x="14134393" y="9048824"/>
            <a:ext cx="379251" cy="315888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XR</a:t>
            </a:r>
            <a:endParaRPr lang="en-US" sz="1800" dirty="0"/>
          </a:p>
        </p:txBody>
      </p:sp>
      <p:sp>
        <p:nvSpPr>
          <p:cNvPr id="53" name="Shape 50"/>
          <p:cNvSpPr/>
          <p:nvPr/>
        </p:nvSpPr>
        <p:spPr>
          <a:xfrm>
            <a:off x="14731131" y="8926587"/>
            <a:ext cx="1417464" cy="522263"/>
          </a:xfrm>
          <a:prstGeom prst="roundRect">
            <a:avLst>
              <a:gd name="adj" fmla="val 50000"/>
            </a:avLst>
          </a:prstGeom>
          <a:solidFill>
            <a:srgbClr val="232B37"/>
          </a:solidFill>
          <a:ln w="7937">
            <a:solidFill>
              <a:srgbClr val="3D4654"/>
            </a:solidFill>
            <a:prstDash val="solid"/>
          </a:ln>
        </p:spPr>
      </p:sp>
      <p:sp>
        <p:nvSpPr>
          <p:cNvPr id="54" name="Text 51"/>
          <p:cNvSpPr/>
          <p:nvPr/>
        </p:nvSpPr>
        <p:spPr>
          <a:xfrm>
            <a:off x="14929569" y="9048824"/>
            <a:ext cx="1096789" cy="315888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Wearable</a:t>
            </a:r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1C2334">
                  <a:alpha val="100000"/>
                </a:srgbClr>
              </a:gs>
              <a:gs pos="55000">
                <a:srgbClr val="212B45">
                  <a:alpha val="100000"/>
                </a:srgbClr>
              </a:gs>
              <a:gs pos="100000">
                <a:srgbClr val="1A2130">
                  <a:alpha val="100000"/>
                </a:srgbClr>
              </a:gs>
            </a:gsLst>
            <a:lin ang="3000000" scaled="0"/>
          </a:gra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A3B5FF">
                  <a:alpha val="5000"/>
                </a:srgbClr>
              </a:gs>
              <a:gs pos="100000">
                <a:srgbClr val="A3B5FF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4" name="Text 2"/>
          <p:cNvSpPr/>
          <p:nvPr/>
        </p:nvSpPr>
        <p:spPr>
          <a:xfrm>
            <a:off x="1143000" y="2055192"/>
            <a:ext cx="17602200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324" kern="0" dirty="0">
                <a:solidFill>
                  <a:srgbClr val="A3B5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ASK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143000" y="2828292"/>
            <a:ext cx="14716125" cy="178149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0390"/>
              </a:lnSpc>
              <a:buNone/>
            </a:pPr>
            <a:r>
              <a:rPr lang="en-US" sz="6600" b="1" spc="-264" kern="0" dirty="0">
                <a:solidFill>
                  <a:srgbClr val="F0F2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are raising to turn a live platform into a category.</a:t>
            </a:r>
            <a:endParaRPr lang="en-US" sz="6600" dirty="0"/>
          </a:p>
        </p:txBody>
      </p:sp>
      <p:sp>
        <p:nvSpPr>
          <p:cNvPr id="6" name="Shape 4"/>
          <p:cNvSpPr/>
          <p:nvPr/>
        </p:nvSpPr>
        <p:spPr>
          <a:xfrm>
            <a:off x="1143000" y="5066977"/>
            <a:ext cx="4800575" cy="9525"/>
          </a:xfrm>
          <a:prstGeom prst="rect">
            <a:avLst/>
          </a:prstGeom>
          <a:solidFill>
            <a:srgbClr val="FFFFFF">
              <a:alpha val="18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1143000" y="5341565"/>
            <a:ext cx="5280633" cy="3635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Distribution</a:t>
            </a:r>
            <a:endParaRPr lang="en-US" sz="2250" dirty="0"/>
          </a:p>
        </p:txBody>
      </p:sp>
      <p:sp>
        <p:nvSpPr>
          <p:cNvPr id="8" name="Text 6"/>
          <p:cNvSpPr/>
          <p:nvPr/>
        </p:nvSpPr>
        <p:spPr>
          <a:xfrm>
            <a:off x="1143000" y="5800328"/>
            <a:ext cx="4944592" cy="7563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7437"/>
              </a:lnSpc>
              <a:buNone/>
            </a:pPr>
            <a:r>
              <a:rPr lang="en-US" sz="1950" dirty="0">
                <a:solidFill>
                  <a:srgbClr val="B9C0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Self-serve growth engine and partner channel in Europe and North America.</a:t>
            </a:r>
            <a:endParaRPr lang="en-US" sz="1950" dirty="0"/>
          </a:p>
        </p:txBody>
      </p:sp>
      <p:sp>
        <p:nvSpPr>
          <p:cNvPr id="9" name="Shape 7"/>
          <p:cNvSpPr/>
          <p:nvPr/>
        </p:nvSpPr>
        <p:spPr>
          <a:xfrm>
            <a:off x="6362650" y="5066977"/>
            <a:ext cx="4800637" cy="9525"/>
          </a:xfrm>
          <a:prstGeom prst="rect">
            <a:avLst/>
          </a:prstGeom>
          <a:solidFill>
            <a:srgbClr val="FFFFFF">
              <a:alpha val="18000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6362650" y="5341565"/>
            <a:ext cx="5280701" cy="3635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Depth of roles</a:t>
            </a:r>
            <a:endParaRPr lang="en-US" sz="2250" dirty="0"/>
          </a:p>
        </p:txBody>
      </p:sp>
      <p:sp>
        <p:nvSpPr>
          <p:cNvPr id="11" name="Text 9"/>
          <p:cNvSpPr/>
          <p:nvPr/>
        </p:nvSpPr>
        <p:spPr>
          <a:xfrm>
            <a:off x="6362650" y="5800328"/>
            <a:ext cx="4944656" cy="11154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7437"/>
              </a:lnSpc>
              <a:buNone/>
            </a:pPr>
            <a:r>
              <a:rPr lang="en-US" sz="1950" dirty="0">
                <a:solidFill>
                  <a:srgbClr val="B9C0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More departments, deeper specialists, third-party employees in the marketplace.</a:t>
            </a:r>
            <a:endParaRPr lang="en-US" sz="1950" dirty="0"/>
          </a:p>
        </p:txBody>
      </p:sp>
      <p:sp>
        <p:nvSpPr>
          <p:cNvPr id="12" name="Shape 10"/>
          <p:cNvSpPr/>
          <p:nvPr/>
        </p:nvSpPr>
        <p:spPr>
          <a:xfrm>
            <a:off x="11582363" y="5066977"/>
            <a:ext cx="4800575" cy="9525"/>
          </a:xfrm>
          <a:prstGeom prst="rect">
            <a:avLst/>
          </a:prstGeom>
          <a:solidFill>
            <a:srgbClr val="FFFFFF">
              <a:alpha val="18000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11582363" y="5341565"/>
            <a:ext cx="5280633" cy="3635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Trust</a:t>
            </a:r>
            <a:endParaRPr lang="en-US" sz="2250" dirty="0"/>
          </a:p>
        </p:txBody>
      </p:sp>
      <p:sp>
        <p:nvSpPr>
          <p:cNvPr id="14" name="Text 12"/>
          <p:cNvSpPr/>
          <p:nvPr/>
        </p:nvSpPr>
        <p:spPr>
          <a:xfrm>
            <a:off x="11582363" y="5800328"/>
            <a:ext cx="4944592" cy="11154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7437"/>
              </a:lnSpc>
              <a:buNone/>
            </a:pPr>
            <a:r>
              <a:rPr lang="en-US" sz="1950" dirty="0">
                <a:solidFill>
                  <a:srgbClr val="B9C0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Governance, compliance and audit tooling that makes AI staff acceptable to larger buyers.</a:t>
            </a:r>
            <a:endParaRPr lang="en-US" sz="1950" dirty="0"/>
          </a:p>
        </p:txBody>
      </p:sp>
      <p:sp>
        <p:nvSpPr>
          <p:cNvPr id="15" name="Shape 13"/>
          <p:cNvSpPr/>
          <p:nvPr/>
        </p:nvSpPr>
        <p:spPr>
          <a:xfrm>
            <a:off x="1143000" y="7563445"/>
            <a:ext cx="2045208" cy="744513"/>
          </a:xfrm>
          <a:prstGeom prst="roundRect">
            <a:avLst>
              <a:gd name="adj" fmla="val 50000"/>
            </a:avLst>
          </a:prstGeom>
          <a:solidFill>
            <a:srgbClr val="A3B5FF"/>
          </a:solidFill>
          <a:ln/>
        </p:spPr>
      </p:sp>
      <p:sp>
        <p:nvSpPr>
          <p:cNvPr id="16" name="Text 14"/>
          <p:cNvSpPr/>
          <p:nvPr/>
        </p:nvSpPr>
        <p:spPr>
          <a:xfrm>
            <a:off x="1562100" y="7772995"/>
            <a:ext cx="1283208" cy="3635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16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Talk to us</a:t>
            </a:r>
            <a:endParaRPr lang="en-US" sz="2250" dirty="0"/>
          </a:p>
        </p:txBody>
      </p:sp>
      <p:sp>
        <p:nvSpPr>
          <p:cNvPr id="17" name="Text 15"/>
          <p:cNvSpPr/>
          <p:nvPr/>
        </p:nvSpPr>
        <p:spPr>
          <a:xfrm>
            <a:off x="3531071" y="7763061"/>
            <a:ext cx="2215350" cy="38338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dirty="0">
                <a:solidFill>
                  <a:srgbClr val="DFE3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invest@sista.ai</a:t>
            </a:r>
            <a:endParaRPr lang="en-US" sz="2250" dirty="0"/>
          </a:p>
        </p:txBody>
      </p:sp>
      <p:sp>
        <p:nvSpPr>
          <p:cNvPr id="18" name="Shape 16"/>
          <p:cNvSpPr/>
          <p:nvPr/>
        </p:nvSpPr>
        <p:spPr>
          <a:xfrm>
            <a:off x="5887888" y="7911889"/>
            <a:ext cx="47625" cy="47625"/>
          </a:xfrm>
          <a:prstGeom prst="ellipse">
            <a:avLst/>
          </a:prstGeom>
          <a:solidFill>
            <a:srgbClr val="6B7280"/>
          </a:solidFill>
          <a:ln/>
        </p:spPr>
      </p:sp>
      <p:sp>
        <p:nvSpPr>
          <p:cNvPr id="19" name="Text 17"/>
          <p:cNvSpPr/>
          <p:nvPr/>
        </p:nvSpPr>
        <p:spPr>
          <a:xfrm>
            <a:off x="6278376" y="7763061"/>
            <a:ext cx="1769783" cy="38338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sistava.com</a:t>
            </a:r>
            <a:endParaRPr lang="en-US" sz="2250" dirty="0"/>
          </a:p>
        </p:txBody>
      </p:sp>
      <p:pic>
        <p:nvPicPr>
          <p:cNvPr id="2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068413" y="7659501"/>
            <a:ext cx="2076586" cy="5524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81D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914363"/>
            <a:ext cx="17602200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324" kern="0" dirty="0">
                <a:solidFill>
                  <a:srgbClr val="A3B5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NOW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43000" y="1382675"/>
            <a:ext cx="17602200" cy="723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6834"/>
              </a:lnSpc>
              <a:buNone/>
            </a:pPr>
            <a:r>
              <a:rPr lang="en-US" sz="5400" b="1" spc="-162" kern="0" dirty="0">
                <a:solidFill>
                  <a:srgbClr val="F0F2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things changed at once</a:t>
            </a:r>
            <a:endParaRPr lang="en-US" sz="5400" dirty="0"/>
          </a:p>
        </p:txBody>
      </p:sp>
      <p:sp>
        <p:nvSpPr>
          <p:cNvPr id="4" name="Shape 2"/>
          <p:cNvSpPr/>
          <p:nvPr/>
        </p:nvSpPr>
        <p:spPr>
          <a:xfrm>
            <a:off x="1143000" y="2639963"/>
            <a:ext cx="16002000" cy="9525"/>
          </a:xfrm>
          <a:prstGeom prst="rect">
            <a:avLst/>
          </a:prstGeom>
          <a:solidFill>
            <a:srgbClr val="3D4654"/>
          </a:solidFill>
          <a:ln/>
        </p:spPr>
      </p:sp>
      <p:sp>
        <p:nvSpPr>
          <p:cNvPr id="5" name="Text 3"/>
          <p:cNvSpPr/>
          <p:nvPr/>
        </p:nvSpPr>
        <p:spPr>
          <a:xfrm>
            <a:off x="1143000" y="3066976"/>
            <a:ext cx="1219200" cy="6476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6780"/>
              </a:lnSpc>
              <a:buNone/>
            </a:pPr>
            <a:r>
              <a:rPr lang="en-US" sz="4800" dirty="0">
                <a:solidFill>
                  <a:srgbClr val="A3B5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2819363" y="3066976"/>
            <a:ext cx="7056487" cy="49810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800"/>
              </a:lnSpc>
              <a:buNone/>
            </a:pPr>
            <a:r>
              <a:rPr lang="en-US" sz="3150" b="1" spc="-63" kern="0" dirty="0">
                <a:solidFill>
                  <a:srgbClr val="F0F2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Models finish work now</a:t>
            </a:r>
            <a:endParaRPr lang="en-US" sz="3150" dirty="0"/>
          </a:p>
        </p:txBody>
      </p:sp>
      <p:sp>
        <p:nvSpPr>
          <p:cNvPr id="7" name="Text 5"/>
          <p:cNvSpPr/>
          <p:nvPr/>
        </p:nvSpPr>
        <p:spPr>
          <a:xfrm>
            <a:off x="9767713" y="3066976"/>
            <a:ext cx="7598541" cy="128100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7317"/>
              </a:lnSpc>
              <a:buNone/>
            </a:pPr>
            <a:r>
              <a:rPr lang="en-US" sz="225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Reasoning models plan multi-step work, call tools and check their own output. The unit of AI value moved from a suggestion to a completed task.</a:t>
            </a:r>
            <a:endParaRPr lang="en-US" sz="2250" dirty="0"/>
          </a:p>
        </p:txBody>
      </p:sp>
      <p:sp>
        <p:nvSpPr>
          <p:cNvPr id="8" name="Shape 6"/>
          <p:cNvSpPr/>
          <p:nvPr/>
        </p:nvSpPr>
        <p:spPr>
          <a:xfrm>
            <a:off x="1143000" y="4728951"/>
            <a:ext cx="16002000" cy="9525"/>
          </a:xfrm>
          <a:prstGeom prst="rect">
            <a:avLst/>
          </a:prstGeom>
          <a:solidFill>
            <a:srgbClr val="3D4654"/>
          </a:solidFill>
          <a:ln/>
        </p:spPr>
      </p:sp>
      <p:sp>
        <p:nvSpPr>
          <p:cNvPr id="9" name="Text 7"/>
          <p:cNvSpPr/>
          <p:nvPr/>
        </p:nvSpPr>
        <p:spPr>
          <a:xfrm>
            <a:off x="1143000" y="5155964"/>
            <a:ext cx="1219200" cy="6476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6780"/>
              </a:lnSpc>
              <a:buNone/>
            </a:pPr>
            <a:r>
              <a:rPr lang="en-US" sz="4800" dirty="0">
                <a:solidFill>
                  <a:srgbClr val="A3B5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4800" dirty="0"/>
          </a:p>
        </p:txBody>
      </p:sp>
      <p:sp>
        <p:nvSpPr>
          <p:cNvPr id="10" name="Text 8"/>
          <p:cNvSpPr/>
          <p:nvPr/>
        </p:nvSpPr>
        <p:spPr>
          <a:xfrm>
            <a:off x="2819363" y="5155964"/>
            <a:ext cx="7056487" cy="49810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800"/>
              </a:lnSpc>
              <a:buNone/>
            </a:pPr>
            <a:r>
              <a:rPr lang="en-US" sz="3150" b="1" spc="-63" kern="0" dirty="0">
                <a:solidFill>
                  <a:srgbClr val="F0F2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tool has an OAuth door</a:t>
            </a:r>
            <a:endParaRPr lang="en-US" sz="3150" dirty="0"/>
          </a:p>
        </p:txBody>
      </p:sp>
      <p:sp>
        <p:nvSpPr>
          <p:cNvPr id="11" name="Text 9"/>
          <p:cNvSpPr/>
          <p:nvPr/>
        </p:nvSpPr>
        <p:spPr>
          <a:xfrm>
            <a:off x="9767713" y="5155964"/>
            <a:ext cx="7598541" cy="128100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7317"/>
              </a:lnSpc>
              <a:buNone/>
            </a:pPr>
            <a:r>
              <a:rPr lang="en-US" sz="225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900+ business applications can be connected in minutes. An AI worker can hold the same accounts, inboxes and dashboards a human employee holds.</a:t>
            </a:r>
            <a:endParaRPr lang="en-US" sz="2250" dirty="0"/>
          </a:p>
        </p:txBody>
      </p:sp>
      <p:sp>
        <p:nvSpPr>
          <p:cNvPr id="12" name="Shape 10"/>
          <p:cNvSpPr/>
          <p:nvPr/>
        </p:nvSpPr>
        <p:spPr>
          <a:xfrm>
            <a:off x="1143000" y="8906929"/>
            <a:ext cx="16002000" cy="9525"/>
          </a:xfrm>
          <a:prstGeom prst="rect">
            <a:avLst/>
          </a:prstGeom>
          <a:solidFill>
            <a:srgbClr val="3D4654"/>
          </a:solidFill>
          <a:ln/>
        </p:spPr>
      </p:sp>
      <p:sp>
        <p:nvSpPr>
          <p:cNvPr id="13" name="Shape 11"/>
          <p:cNvSpPr/>
          <p:nvPr/>
        </p:nvSpPr>
        <p:spPr>
          <a:xfrm>
            <a:off x="1143000" y="6817940"/>
            <a:ext cx="16002000" cy="9525"/>
          </a:xfrm>
          <a:prstGeom prst="rect">
            <a:avLst/>
          </a:prstGeom>
          <a:solidFill>
            <a:srgbClr val="3D4654"/>
          </a:solidFill>
          <a:ln/>
        </p:spPr>
      </p:sp>
      <p:sp>
        <p:nvSpPr>
          <p:cNvPr id="14" name="Text 12"/>
          <p:cNvSpPr/>
          <p:nvPr/>
        </p:nvSpPr>
        <p:spPr>
          <a:xfrm>
            <a:off x="1143000" y="7244953"/>
            <a:ext cx="1219200" cy="6476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6780"/>
              </a:lnSpc>
              <a:buNone/>
            </a:pPr>
            <a:r>
              <a:rPr lang="en-US" sz="4800" dirty="0">
                <a:solidFill>
                  <a:srgbClr val="A3B5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4800" dirty="0"/>
          </a:p>
        </p:txBody>
      </p:sp>
      <p:sp>
        <p:nvSpPr>
          <p:cNvPr id="15" name="Text 13"/>
          <p:cNvSpPr/>
          <p:nvPr/>
        </p:nvSpPr>
        <p:spPr>
          <a:xfrm>
            <a:off x="2819363" y="7244953"/>
            <a:ext cx="7056487" cy="49810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800"/>
              </a:lnSpc>
              <a:buNone/>
            </a:pPr>
            <a:r>
              <a:rPr lang="en-US" sz="3150" b="1" spc="-63" kern="0" dirty="0">
                <a:solidFill>
                  <a:srgbClr val="F0F2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Hiring never got faster</a:t>
            </a:r>
            <a:endParaRPr lang="en-US" sz="3150" dirty="0"/>
          </a:p>
        </p:txBody>
      </p:sp>
      <p:sp>
        <p:nvSpPr>
          <p:cNvPr id="16" name="Text 14"/>
          <p:cNvSpPr/>
          <p:nvPr/>
        </p:nvSpPr>
        <p:spPr>
          <a:xfrm>
            <a:off x="9767713" y="7244953"/>
            <a:ext cx="7598541" cy="128100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7317"/>
              </a:lnSpc>
              <a:buNone/>
            </a:pPr>
            <a:r>
              <a:rPr lang="en-US" sz="225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Weeks to fill a role, months to productivity, fixed capacity once filled. Demand for output keeps rising; the way companies buy it has not changed.</a:t>
            </a:r>
            <a:endParaRPr lang="en-US" sz="22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81D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914363"/>
            <a:ext cx="17602200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324" kern="0" dirty="0">
                <a:solidFill>
                  <a:srgbClr val="A3B5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PROBLEM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43000" y="1382675"/>
            <a:ext cx="17602200" cy="723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6834"/>
              </a:lnSpc>
              <a:buNone/>
            </a:pPr>
            <a:r>
              <a:rPr lang="en-US" sz="5400" b="1" spc="-162" kern="0" dirty="0">
                <a:solidFill>
                  <a:srgbClr val="F0F2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Output only comes bundled as headcount</a:t>
            </a:r>
            <a:endParaRPr lang="en-US" sz="5400" dirty="0"/>
          </a:p>
        </p:txBody>
      </p:sp>
      <p:sp>
        <p:nvSpPr>
          <p:cNvPr id="4" name="Shape 2"/>
          <p:cNvSpPr/>
          <p:nvPr/>
        </p:nvSpPr>
        <p:spPr>
          <a:xfrm>
            <a:off x="1143000" y="2639963"/>
            <a:ext cx="5130787" cy="3676737"/>
          </a:xfrm>
          <a:prstGeom prst="roundRect">
            <a:avLst>
              <a:gd name="adj" fmla="val 3109"/>
            </a:avLst>
          </a:prstGeom>
          <a:solidFill>
            <a:srgbClr val="232B37"/>
          </a:solidFill>
          <a:ln w="7937">
            <a:solidFill>
              <a:srgbClr val="3D4654"/>
            </a:solidFill>
            <a:prstDash val="solid"/>
          </a:ln>
          <a:effectLst>
            <a:outerShdw sx="100000" sy="100000" kx="0" ky="0" algn="bl" rotWithShape="0" blurRad="28575" dist="9525" dir="5400000">
              <a:srgbClr val="000000">
                <a:alpha val="24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1570013" y="3105051"/>
            <a:ext cx="4704438" cy="10286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6969"/>
              </a:lnSpc>
              <a:buNone/>
            </a:pPr>
            <a:r>
              <a:rPr lang="en-US" sz="7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6–9</a:t>
            </a:r>
            <a:endParaRPr lang="en-US" sz="7800" dirty="0"/>
          </a:p>
        </p:txBody>
      </p:sp>
      <p:sp>
        <p:nvSpPr>
          <p:cNvPr id="6" name="Text 4"/>
          <p:cNvSpPr/>
          <p:nvPr/>
        </p:nvSpPr>
        <p:spPr>
          <a:xfrm>
            <a:off x="1570013" y="4286126"/>
            <a:ext cx="4704438" cy="3357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spc="273" kern="0" dirty="0">
                <a:solidFill>
                  <a:srgbClr val="A3B5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WEEKS TO HIRE</a:t>
            </a:r>
            <a:endParaRPr lang="en-US" sz="1950" dirty="0"/>
          </a:p>
        </p:txBody>
      </p:sp>
      <p:sp>
        <p:nvSpPr>
          <p:cNvPr id="7" name="Text 5"/>
          <p:cNvSpPr/>
          <p:nvPr/>
        </p:nvSpPr>
        <p:spPr>
          <a:xfrm>
            <a:off x="1570013" y="4774282"/>
            <a:ext cx="4405065" cy="11154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7437"/>
              </a:lnSpc>
              <a:buNone/>
            </a:pPr>
            <a:r>
              <a:rPr lang="en-US" sz="195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Sourcing, interviews, notice periods. Then onboarding before any output arrives.</a:t>
            </a:r>
            <a:endParaRPr lang="en-US" sz="1950" dirty="0"/>
          </a:p>
        </p:txBody>
      </p:sp>
      <p:sp>
        <p:nvSpPr>
          <p:cNvPr id="8" name="Shape 6"/>
          <p:cNvSpPr/>
          <p:nvPr/>
        </p:nvSpPr>
        <p:spPr>
          <a:xfrm>
            <a:off x="6578575" y="2639963"/>
            <a:ext cx="5130787" cy="3676737"/>
          </a:xfrm>
          <a:prstGeom prst="roundRect">
            <a:avLst>
              <a:gd name="adj" fmla="val 3109"/>
            </a:avLst>
          </a:prstGeom>
          <a:solidFill>
            <a:srgbClr val="232B37"/>
          </a:solidFill>
          <a:ln w="7937">
            <a:solidFill>
              <a:srgbClr val="3D4654"/>
            </a:solidFill>
            <a:prstDash val="solid"/>
          </a:ln>
          <a:effectLst>
            <a:outerShdw sx="100000" sy="100000" kx="0" ky="0" algn="bl" rotWithShape="0" blurRad="28575" dist="9525" dir="5400000">
              <a:srgbClr val="000000">
                <a:alpha val="24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7005588" y="3105051"/>
            <a:ext cx="4704438" cy="10286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6969"/>
              </a:lnSpc>
              <a:buNone/>
            </a:pPr>
            <a:r>
              <a:rPr lang="en-US" sz="7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€65k</a:t>
            </a:r>
            <a:endParaRPr lang="en-US" sz="7800" dirty="0"/>
          </a:p>
        </p:txBody>
      </p:sp>
      <p:sp>
        <p:nvSpPr>
          <p:cNvPr id="10" name="Text 8"/>
          <p:cNvSpPr/>
          <p:nvPr/>
        </p:nvSpPr>
        <p:spPr>
          <a:xfrm>
            <a:off x="7005588" y="4286126"/>
            <a:ext cx="4704438" cy="3357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spc="273" kern="0" dirty="0">
                <a:solidFill>
                  <a:srgbClr val="A3B5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LOADED COST, PER ROLE</a:t>
            </a:r>
            <a:endParaRPr lang="en-US" sz="1950" dirty="0"/>
          </a:p>
        </p:txBody>
      </p:sp>
      <p:sp>
        <p:nvSpPr>
          <p:cNvPr id="11" name="Text 9"/>
          <p:cNvSpPr/>
          <p:nvPr/>
        </p:nvSpPr>
        <p:spPr>
          <a:xfrm>
            <a:off x="7005588" y="4774282"/>
            <a:ext cx="4405065" cy="11154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7437"/>
              </a:lnSpc>
              <a:buNone/>
            </a:pPr>
            <a:r>
              <a:rPr lang="en-US" sz="195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single mid-level marketing or ops hire in Western Europe, before tooling.</a:t>
            </a:r>
            <a:endParaRPr lang="en-US" sz="1950" dirty="0"/>
          </a:p>
        </p:txBody>
      </p:sp>
      <p:sp>
        <p:nvSpPr>
          <p:cNvPr id="12" name="Shape 10"/>
          <p:cNvSpPr/>
          <p:nvPr/>
        </p:nvSpPr>
        <p:spPr>
          <a:xfrm>
            <a:off x="12014150" y="2639963"/>
            <a:ext cx="5130850" cy="3676737"/>
          </a:xfrm>
          <a:prstGeom prst="roundRect">
            <a:avLst>
              <a:gd name="adj" fmla="val 3109"/>
            </a:avLst>
          </a:prstGeom>
          <a:solidFill>
            <a:srgbClr val="232B37"/>
          </a:solidFill>
          <a:ln w="7937">
            <a:solidFill>
              <a:srgbClr val="3D4654"/>
            </a:solidFill>
            <a:prstDash val="solid"/>
          </a:ln>
          <a:effectLst>
            <a:outerShdw sx="100000" sy="100000" kx="0" ky="0" algn="bl" rotWithShape="0" blurRad="28575" dist="9525" dir="5400000">
              <a:srgbClr val="000000">
                <a:alpha val="24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2441163" y="3105051"/>
            <a:ext cx="4704507" cy="10286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6969"/>
              </a:lnSpc>
              <a:buNone/>
            </a:pPr>
            <a:r>
              <a:rPr lang="en-US" sz="7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7800" dirty="0"/>
          </a:p>
        </p:txBody>
      </p:sp>
      <p:sp>
        <p:nvSpPr>
          <p:cNvPr id="14" name="Text 12"/>
          <p:cNvSpPr/>
          <p:nvPr/>
        </p:nvSpPr>
        <p:spPr>
          <a:xfrm>
            <a:off x="12441163" y="4286126"/>
            <a:ext cx="4704507" cy="3357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spc="273" kern="0" dirty="0">
                <a:solidFill>
                  <a:srgbClr val="A3B5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SKILL SET, FIXED HOURS</a:t>
            </a:r>
            <a:endParaRPr lang="en-US" sz="1950" dirty="0"/>
          </a:p>
        </p:txBody>
      </p:sp>
      <p:sp>
        <p:nvSpPr>
          <p:cNvPr id="15" name="Text 13"/>
          <p:cNvSpPr/>
          <p:nvPr/>
        </p:nvSpPr>
        <p:spPr>
          <a:xfrm>
            <a:off x="12441163" y="4774282"/>
            <a:ext cx="4405129" cy="11154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7437"/>
              </a:lnSpc>
              <a:buNone/>
            </a:pPr>
            <a:r>
              <a:rPr lang="en-US" sz="195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Capacity is set the day the contract is signed. Scaling means hiring again.</a:t>
            </a:r>
            <a:endParaRPr lang="en-US" sz="1950" dirty="0"/>
          </a:p>
        </p:txBody>
      </p:sp>
      <p:sp>
        <p:nvSpPr>
          <p:cNvPr id="16" name="Shape 14"/>
          <p:cNvSpPr/>
          <p:nvPr/>
        </p:nvSpPr>
        <p:spPr>
          <a:xfrm>
            <a:off x="1143000" y="8542238"/>
            <a:ext cx="21518" cy="906611"/>
          </a:xfrm>
          <a:prstGeom prst="roundRect">
            <a:avLst>
              <a:gd name="adj" fmla="val 50000"/>
            </a:avLst>
          </a:prstGeom>
          <a:solidFill>
            <a:srgbClr val="A3B5FF"/>
          </a:solidFill>
          <a:ln/>
        </p:spPr>
      </p:sp>
      <p:sp>
        <p:nvSpPr>
          <p:cNvPr id="17" name="Text 15"/>
          <p:cNvSpPr/>
          <p:nvPr/>
        </p:nvSpPr>
        <p:spPr>
          <a:xfrm>
            <a:off x="1431168" y="8542238"/>
            <a:ext cx="14419311" cy="9447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1532"/>
              </a:lnSpc>
              <a:buNone/>
            </a:pPr>
            <a:r>
              <a:rPr lang="en-US" sz="2550" dirty="0">
                <a:solidFill>
                  <a:srgbClr val="DFE3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Small and mid-sized companies absorb this worst. They need marketing, sales, support and back-office functions, and can afford roughly one generalist for each.</a:t>
            </a:r>
            <a:endParaRPr lang="en-US" sz="25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81D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914363"/>
            <a:ext cx="17602200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324" kern="0" dirty="0">
                <a:solidFill>
                  <a:srgbClr val="A3B5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TODAY'S AI TOOLS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43000" y="1382675"/>
            <a:ext cx="17602200" cy="723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6834"/>
              </a:lnSpc>
              <a:buNone/>
            </a:pPr>
            <a:r>
              <a:rPr lang="en-US" sz="5400" b="1" spc="-162" kern="0" dirty="0">
                <a:solidFill>
                  <a:srgbClr val="F0F2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buyer is still the operator</a:t>
            </a:r>
            <a:endParaRPr lang="en-US" sz="5400" dirty="0"/>
          </a:p>
        </p:txBody>
      </p:sp>
      <p:sp>
        <p:nvSpPr>
          <p:cNvPr id="4" name="Shape 2"/>
          <p:cNvSpPr/>
          <p:nvPr/>
        </p:nvSpPr>
        <p:spPr>
          <a:xfrm>
            <a:off x="1143000" y="2563750"/>
            <a:ext cx="16002000" cy="9525"/>
          </a:xfrm>
          <a:prstGeom prst="rect">
            <a:avLst/>
          </a:prstGeom>
          <a:solidFill>
            <a:srgbClr val="3D4654"/>
          </a:solidFill>
          <a:ln/>
        </p:spPr>
      </p:sp>
      <p:sp>
        <p:nvSpPr>
          <p:cNvPr id="5" name="Shape 3"/>
          <p:cNvSpPr/>
          <p:nvPr/>
        </p:nvSpPr>
        <p:spPr>
          <a:xfrm>
            <a:off x="3810000" y="2571688"/>
            <a:ext cx="9525" cy="853281"/>
          </a:xfrm>
          <a:prstGeom prst="rect">
            <a:avLst/>
          </a:prstGeom>
          <a:solidFill>
            <a:srgbClr val="2E3642"/>
          </a:solidFill>
          <a:ln/>
        </p:spPr>
      </p:sp>
      <p:sp>
        <p:nvSpPr>
          <p:cNvPr id="6" name="Text 4"/>
          <p:cNvSpPr/>
          <p:nvPr/>
        </p:nvSpPr>
        <p:spPr>
          <a:xfrm>
            <a:off x="4122737" y="2857438"/>
            <a:ext cx="3960812" cy="31988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spc="195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COPILOTS</a:t>
            </a:r>
            <a:endParaRPr lang="en-US" sz="1950" dirty="0"/>
          </a:p>
        </p:txBody>
      </p:sp>
      <p:sp>
        <p:nvSpPr>
          <p:cNvPr id="7" name="Shape 5"/>
          <p:cNvSpPr/>
          <p:nvPr/>
        </p:nvSpPr>
        <p:spPr>
          <a:xfrm>
            <a:off x="8255000" y="2571688"/>
            <a:ext cx="9525" cy="853281"/>
          </a:xfrm>
          <a:prstGeom prst="rect">
            <a:avLst/>
          </a:prstGeom>
          <a:solidFill>
            <a:srgbClr val="2E3642"/>
          </a:solidFill>
          <a:ln/>
        </p:spPr>
      </p:sp>
      <p:sp>
        <p:nvSpPr>
          <p:cNvPr id="8" name="Text 6"/>
          <p:cNvSpPr/>
          <p:nvPr/>
        </p:nvSpPr>
        <p:spPr>
          <a:xfrm>
            <a:off x="8567737" y="2857438"/>
            <a:ext cx="3960812" cy="31988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spc="195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AGENT BUILDERS</a:t>
            </a:r>
            <a:endParaRPr lang="en-US" sz="1950" dirty="0"/>
          </a:p>
        </p:txBody>
      </p:sp>
      <p:sp>
        <p:nvSpPr>
          <p:cNvPr id="9" name="Shape 7"/>
          <p:cNvSpPr/>
          <p:nvPr/>
        </p:nvSpPr>
        <p:spPr>
          <a:xfrm>
            <a:off x="12699999" y="2571688"/>
            <a:ext cx="9525" cy="853281"/>
          </a:xfrm>
          <a:prstGeom prst="rect">
            <a:avLst/>
          </a:prstGeom>
          <a:solidFill>
            <a:srgbClr val="2E3642"/>
          </a:solidFill>
          <a:ln/>
        </p:spPr>
      </p:sp>
      <p:sp>
        <p:nvSpPr>
          <p:cNvPr id="10" name="Text 8"/>
          <p:cNvSpPr/>
          <p:nvPr/>
        </p:nvSpPr>
        <p:spPr>
          <a:xfrm>
            <a:off x="13012737" y="2857438"/>
            <a:ext cx="3960812" cy="31988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spc="195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POINT AGENTS</a:t>
            </a:r>
            <a:endParaRPr lang="en-US" sz="1950" dirty="0"/>
          </a:p>
        </p:txBody>
      </p:sp>
      <p:sp>
        <p:nvSpPr>
          <p:cNvPr id="11" name="Shape 9"/>
          <p:cNvSpPr/>
          <p:nvPr/>
        </p:nvSpPr>
        <p:spPr>
          <a:xfrm>
            <a:off x="1143000" y="3424969"/>
            <a:ext cx="2667000" cy="9525"/>
          </a:xfrm>
          <a:prstGeom prst="rect">
            <a:avLst/>
          </a:prstGeom>
          <a:solidFill>
            <a:srgbClr val="2E3642"/>
          </a:solidFill>
          <a:ln/>
        </p:spPr>
      </p:sp>
      <p:sp>
        <p:nvSpPr>
          <p:cNvPr id="12" name="Text 10"/>
          <p:cNvSpPr/>
          <p:nvPr/>
        </p:nvSpPr>
        <p:spPr>
          <a:xfrm>
            <a:off x="1143000" y="3718657"/>
            <a:ext cx="2480310" cy="7315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A3B5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you get</a:t>
            </a:r>
            <a:endParaRPr lang="en-US" sz="1950" dirty="0"/>
          </a:p>
        </p:txBody>
      </p:sp>
      <p:sp>
        <p:nvSpPr>
          <p:cNvPr id="13" name="Shape 11"/>
          <p:cNvSpPr/>
          <p:nvPr/>
        </p:nvSpPr>
        <p:spPr>
          <a:xfrm>
            <a:off x="3810000" y="3424969"/>
            <a:ext cx="4445000" cy="9525"/>
          </a:xfrm>
          <a:prstGeom prst="rect">
            <a:avLst/>
          </a:prstGeom>
          <a:solidFill>
            <a:srgbClr val="2E3642"/>
          </a:solidFill>
          <a:ln/>
        </p:spPr>
      </p:sp>
      <p:sp>
        <p:nvSpPr>
          <p:cNvPr id="14" name="Shape 12"/>
          <p:cNvSpPr/>
          <p:nvPr/>
        </p:nvSpPr>
        <p:spPr>
          <a:xfrm>
            <a:off x="3810000" y="3424969"/>
            <a:ext cx="9525" cy="1272853"/>
          </a:xfrm>
          <a:prstGeom prst="rect">
            <a:avLst/>
          </a:prstGeom>
          <a:solidFill>
            <a:srgbClr val="2E3642"/>
          </a:solidFill>
          <a:ln/>
        </p:spPr>
      </p:sp>
      <p:sp>
        <p:nvSpPr>
          <p:cNvPr id="15" name="Text 13"/>
          <p:cNvSpPr/>
          <p:nvPr/>
        </p:nvSpPr>
        <p:spPr>
          <a:xfrm>
            <a:off x="4122737" y="3718657"/>
            <a:ext cx="3960812" cy="7315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3042"/>
              </a:lnSpc>
              <a:buNone/>
            </a:pPr>
            <a:r>
              <a:rPr lang="en-US" sz="1950" dirty="0">
                <a:solidFill>
                  <a:srgbClr val="E6E9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faster keyboard inside apps you already use</a:t>
            </a:r>
            <a:endParaRPr lang="en-US" sz="1950" dirty="0"/>
          </a:p>
        </p:txBody>
      </p:sp>
      <p:sp>
        <p:nvSpPr>
          <p:cNvPr id="16" name="Shape 14"/>
          <p:cNvSpPr/>
          <p:nvPr/>
        </p:nvSpPr>
        <p:spPr>
          <a:xfrm>
            <a:off x="8255000" y="3424969"/>
            <a:ext cx="4445000" cy="9525"/>
          </a:xfrm>
          <a:prstGeom prst="rect">
            <a:avLst/>
          </a:prstGeom>
          <a:solidFill>
            <a:srgbClr val="2E3642"/>
          </a:solidFill>
          <a:ln/>
        </p:spPr>
      </p:sp>
      <p:sp>
        <p:nvSpPr>
          <p:cNvPr id="17" name="Shape 15"/>
          <p:cNvSpPr/>
          <p:nvPr/>
        </p:nvSpPr>
        <p:spPr>
          <a:xfrm>
            <a:off x="8255000" y="3424969"/>
            <a:ext cx="9525" cy="1272853"/>
          </a:xfrm>
          <a:prstGeom prst="rect">
            <a:avLst/>
          </a:prstGeom>
          <a:solidFill>
            <a:srgbClr val="2E3642"/>
          </a:solidFill>
          <a:ln/>
        </p:spPr>
      </p:sp>
      <p:sp>
        <p:nvSpPr>
          <p:cNvPr id="18" name="Text 16"/>
          <p:cNvSpPr/>
          <p:nvPr/>
        </p:nvSpPr>
        <p:spPr>
          <a:xfrm>
            <a:off x="8567737" y="3718657"/>
            <a:ext cx="3960812" cy="7315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3042"/>
              </a:lnSpc>
              <a:buNone/>
            </a:pPr>
            <a:r>
              <a:rPr lang="en-US" sz="1950" dirty="0">
                <a:solidFill>
                  <a:srgbClr val="E6E9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canvas and a node library</a:t>
            </a:r>
            <a:endParaRPr lang="en-US" sz="1950" dirty="0"/>
          </a:p>
        </p:txBody>
      </p:sp>
      <p:sp>
        <p:nvSpPr>
          <p:cNvPr id="19" name="Shape 17"/>
          <p:cNvSpPr/>
          <p:nvPr/>
        </p:nvSpPr>
        <p:spPr>
          <a:xfrm>
            <a:off x="12699999" y="3424969"/>
            <a:ext cx="4445000" cy="9525"/>
          </a:xfrm>
          <a:prstGeom prst="rect">
            <a:avLst/>
          </a:prstGeom>
          <a:solidFill>
            <a:srgbClr val="2E3642"/>
          </a:solidFill>
          <a:ln/>
        </p:spPr>
      </p:sp>
      <p:sp>
        <p:nvSpPr>
          <p:cNvPr id="20" name="Shape 18"/>
          <p:cNvSpPr/>
          <p:nvPr/>
        </p:nvSpPr>
        <p:spPr>
          <a:xfrm>
            <a:off x="12699999" y="3424969"/>
            <a:ext cx="9525" cy="1272853"/>
          </a:xfrm>
          <a:prstGeom prst="rect">
            <a:avLst/>
          </a:prstGeom>
          <a:solidFill>
            <a:srgbClr val="2E3642"/>
          </a:solidFill>
          <a:ln/>
        </p:spPr>
      </p:sp>
      <p:sp>
        <p:nvSpPr>
          <p:cNvPr id="21" name="Text 19"/>
          <p:cNvSpPr/>
          <p:nvPr/>
        </p:nvSpPr>
        <p:spPr>
          <a:xfrm>
            <a:off x="13012737" y="3718657"/>
            <a:ext cx="3960812" cy="7315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3042"/>
              </a:lnSpc>
              <a:buNone/>
            </a:pPr>
            <a:r>
              <a:rPr lang="en-US" sz="1950" dirty="0">
                <a:solidFill>
                  <a:srgbClr val="E6E9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function handled end to end</a:t>
            </a:r>
            <a:endParaRPr lang="en-US" sz="1950" dirty="0"/>
          </a:p>
        </p:txBody>
      </p:sp>
      <p:sp>
        <p:nvSpPr>
          <p:cNvPr id="22" name="Shape 20"/>
          <p:cNvSpPr/>
          <p:nvPr/>
        </p:nvSpPr>
        <p:spPr>
          <a:xfrm>
            <a:off x="1143000" y="4697822"/>
            <a:ext cx="2667000" cy="9525"/>
          </a:xfrm>
          <a:prstGeom prst="rect">
            <a:avLst/>
          </a:prstGeom>
          <a:solidFill>
            <a:srgbClr val="2E3642"/>
          </a:solidFill>
          <a:ln/>
        </p:spPr>
      </p:sp>
      <p:sp>
        <p:nvSpPr>
          <p:cNvPr id="23" name="Text 21"/>
          <p:cNvSpPr/>
          <p:nvPr/>
        </p:nvSpPr>
        <p:spPr>
          <a:xfrm>
            <a:off x="1143000" y="4991509"/>
            <a:ext cx="2480310" cy="7315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A3B5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it asks of you</a:t>
            </a:r>
            <a:endParaRPr lang="en-US" sz="1950" dirty="0"/>
          </a:p>
        </p:txBody>
      </p:sp>
      <p:sp>
        <p:nvSpPr>
          <p:cNvPr id="24" name="Shape 22"/>
          <p:cNvSpPr/>
          <p:nvPr/>
        </p:nvSpPr>
        <p:spPr>
          <a:xfrm>
            <a:off x="3810000" y="4697822"/>
            <a:ext cx="4445000" cy="9525"/>
          </a:xfrm>
          <a:prstGeom prst="rect">
            <a:avLst/>
          </a:prstGeom>
          <a:solidFill>
            <a:srgbClr val="2E3642"/>
          </a:solidFill>
          <a:ln/>
        </p:spPr>
      </p:sp>
      <p:sp>
        <p:nvSpPr>
          <p:cNvPr id="25" name="Shape 23"/>
          <p:cNvSpPr/>
          <p:nvPr/>
        </p:nvSpPr>
        <p:spPr>
          <a:xfrm>
            <a:off x="3810000" y="4697822"/>
            <a:ext cx="9525" cy="1272853"/>
          </a:xfrm>
          <a:prstGeom prst="rect">
            <a:avLst/>
          </a:prstGeom>
          <a:solidFill>
            <a:srgbClr val="2E3642"/>
          </a:solidFill>
          <a:ln/>
        </p:spPr>
      </p:sp>
      <p:sp>
        <p:nvSpPr>
          <p:cNvPr id="26" name="Text 24"/>
          <p:cNvSpPr/>
          <p:nvPr/>
        </p:nvSpPr>
        <p:spPr>
          <a:xfrm>
            <a:off x="4122737" y="4991509"/>
            <a:ext cx="3960812" cy="7315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3042"/>
              </a:lnSpc>
              <a:buNone/>
            </a:pPr>
            <a:r>
              <a:rPr lang="en-US" sz="195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still do the work, prompt by prompt</a:t>
            </a:r>
            <a:endParaRPr lang="en-US" sz="1950" dirty="0"/>
          </a:p>
        </p:txBody>
      </p:sp>
      <p:sp>
        <p:nvSpPr>
          <p:cNvPr id="27" name="Shape 25"/>
          <p:cNvSpPr/>
          <p:nvPr/>
        </p:nvSpPr>
        <p:spPr>
          <a:xfrm>
            <a:off x="8255000" y="4697822"/>
            <a:ext cx="4445000" cy="9525"/>
          </a:xfrm>
          <a:prstGeom prst="rect">
            <a:avLst/>
          </a:prstGeom>
          <a:solidFill>
            <a:srgbClr val="2E3642"/>
          </a:solidFill>
          <a:ln/>
        </p:spPr>
      </p:sp>
      <p:sp>
        <p:nvSpPr>
          <p:cNvPr id="28" name="Shape 26"/>
          <p:cNvSpPr/>
          <p:nvPr/>
        </p:nvSpPr>
        <p:spPr>
          <a:xfrm>
            <a:off x="8255000" y="4697822"/>
            <a:ext cx="9525" cy="1272853"/>
          </a:xfrm>
          <a:prstGeom prst="rect">
            <a:avLst/>
          </a:prstGeom>
          <a:solidFill>
            <a:srgbClr val="2E3642"/>
          </a:solidFill>
          <a:ln/>
        </p:spPr>
      </p:sp>
      <p:sp>
        <p:nvSpPr>
          <p:cNvPr id="29" name="Text 27"/>
          <p:cNvSpPr/>
          <p:nvPr/>
        </p:nvSpPr>
        <p:spPr>
          <a:xfrm>
            <a:off x="8567737" y="4991509"/>
            <a:ext cx="3960812" cy="7315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3042"/>
              </a:lnSpc>
              <a:buNone/>
            </a:pPr>
            <a:r>
              <a:rPr lang="en-US" sz="195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design, debug and maintain the workflow</a:t>
            </a:r>
            <a:endParaRPr lang="en-US" sz="1950" dirty="0"/>
          </a:p>
        </p:txBody>
      </p:sp>
      <p:sp>
        <p:nvSpPr>
          <p:cNvPr id="30" name="Shape 28"/>
          <p:cNvSpPr/>
          <p:nvPr/>
        </p:nvSpPr>
        <p:spPr>
          <a:xfrm>
            <a:off x="12699999" y="4697822"/>
            <a:ext cx="4445000" cy="9525"/>
          </a:xfrm>
          <a:prstGeom prst="rect">
            <a:avLst/>
          </a:prstGeom>
          <a:solidFill>
            <a:srgbClr val="2E3642"/>
          </a:solidFill>
          <a:ln/>
        </p:spPr>
      </p:sp>
      <p:sp>
        <p:nvSpPr>
          <p:cNvPr id="31" name="Shape 29"/>
          <p:cNvSpPr/>
          <p:nvPr/>
        </p:nvSpPr>
        <p:spPr>
          <a:xfrm>
            <a:off x="12699999" y="4697822"/>
            <a:ext cx="9525" cy="1272853"/>
          </a:xfrm>
          <a:prstGeom prst="rect">
            <a:avLst/>
          </a:prstGeom>
          <a:solidFill>
            <a:srgbClr val="2E3642"/>
          </a:solidFill>
          <a:ln/>
        </p:spPr>
      </p:sp>
      <p:sp>
        <p:nvSpPr>
          <p:cNvPr id="32" name="Text 30"/>
          <p:cNvSpPr/>
          <p:nvPr/>
        </p:nvSpPr>
        <p:spPr>
          <a:xfrm>
            <a:off x="13012737" y="4991509"/>
            <a:ext cx="3960812" cy="7315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3042"/>
              </a:lnSpc>
              <a:buNone/>
            </a:pPr>
            <a:r>
              <a:rPr lang="en-US" sz="195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buy, wire and manage one vendor per function</a:t>
            </a:r>
            <a:endParaRPr lang="en-US" sz="1950" dirty="0"/>
          </a:p>
        </p:txBody>
      </p:sp>
      <p:sp>
        <p:nvSpPr>
          <p:cNvPr id="33" name="Shape 31"/>
          <p:cNvSpPr/>
          <p:nvPr/>
        </p:nvSpPr>
        <p:spPr>
          <a:xfrm>
            <a:off x="1143000" y="7243526"/>
            <a:ext cx="2667000" cy="9525"/>
          </a:xfrm>
          <a:prstGeom prst="rect">
            <a:avLst/>
          </a:prstGeom>
          <a:solidFill>
            <a:srgbClr val="3D4654"/>
          </a:solidFill>
          <a:ln/>
        </p:spPr>
      </p:sp>
      <p:sp>
        <p:nvSpPr>
          <p:cNvPr id="34" name="Shape 32"/>
          <p:cNvSpPr/>
          <p:nvPr/>
        </p:nvSpPr>
        <p:spPr>
          <a:xfrm>
            <a:off x="1143000" y="5970674"/>
            <a:ext cx="2667000" cy="9525"/>
          </a:xfrm>
          <a:prstGeom prst="rect">
            <a:avLst/>
          </a:prstGeom>
          <a:solidFill>
            <a:srgbClr val="2E3642"/>
          </a:solidFill>
          <a:ln/>
        </p:spPr>
      </p:sp>
      <p:sp>
        <p:nvSpPr>
          <p:cNvPr id="35" name="Text 33"/>
          <p:cNvSpPr/>
          <p:nvPr/>
        </p:nvSpPr>
        <p:spPr>
          <a:xfrm>
            <a:off x="1143000" y="6264361"/>
            <a:ext cx="2480310" cy="7315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A3B5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it stops</a:t>
            </a:r>
            <a:endParaRPr lang="en-US" sz="1950" dirty="0"/>
          </a:p>
        </p:txBody>
      </p:sp>
      <p:sp>
        <p:nvSpPr>
          <p:cNvPr id="36" name="Shape 34"/>
          <p:cNvSpPr/>
          <p:nvPr/>
        </p:nvSpPr>
        <p:spPr>
          <a:xfrm>
            <a:off x="3810000" y="7243526"/>
            <a:ext cx="4445000" cy="9525"/>
          </a:xfrm>
          <a:prstGeom prst="rect">
            <a:avLst/>
          </a:prstGeom>
          <a:solidFill>
            <a:srgbClr val="3D4654"/>
          </a:solidFill>
          <a:ln/>
        </p:spPr>
      </p:sp>
      <p:sp>
        <p:nvSpPr>
          <p:cNvPr id="37" name="Shape 35"/>
          <p:cNvSpPr/>
          <p:nvPr/>
        </p:nvSpPr>
        <p:spPr>
          <a:xfrm>
            <a:off x="3810000" y="5970674"/>
            <a:ext cx="4445000" cy="9525"/>
          </a:xfrm>
          <a:prstGeom prst="rect">
            <a:avLst/>
          </a:prstGeom>
          <a:solidFill>
            <a:srgbClr val="2E3642"/>
          </a:solidFill>
          <a:ln/>
        </p:spPr>
      </p:sp>
      <p:sp>
        <p:nvSpPr>
          <p:cNvPr id="38" name="Shape 36"/>
          <p:cNvSpPr/>
          <p:nvPr/>
        </p:nvSpPr>
        <p:spPr>
          <a:xfrm>
            <a:off x="3810000" y="5970674"/>
            <a:ext cx="9525" cy="1280790"/>
          </a:xfrm>
          <a:prstGeom prst="rect">
            <a:avLst/>
          </a:prstGeom>
          <a:solidFill>
            <a:srgbClr val="2E3642"/>
          </a:solidFill>
          <a:ln/>
        </p:spPr>
      </p:sp>
      <p:sp>
        <p:nvSpPr>
          <p:cNvPr id="39" name="Text 37"/>
          <p:cNvSpPr/>
          <p:nvPr/>
        </p:nvSpPr>
        <p:spPr>
          <a:xfrm>
            <a:off x="4122737" y="6264361"/>
            <a:ext cx="3960812" cy="7315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3042"/>
              </a:lnSpc>
              <a:buNone/>
            </a:pPr>
            <a:r>
              <a:rPr lang="en-US" sz="195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ownership of an outcome</a:t>
            </a:r>
            <a:endParaRPr lang="en-US" sz="1950" dirty="0"/>
          </a:p>
        </p:txBody>
      </p:sp>
      <p:sp>
        <p:nvSpPr>
          <p:cNvPr id="40" name="Shape 38"/>
          <p:cNvSpPr/>
          <p:nvPr/>
        </p:nvSpPr>
        <p:spPr>
          <a:xfrm>
            <a:off x="8255000" y="7243526"/>
            <a:ext cx="4445000" cy="9525"/>
          </a:xfrm>
          <a:prstGeom prst="rect">
            <a:avLst/>
          </a:prstGeom>
          <a:solidFill>
            <a:srgbClr val="3D4654"/>
          </a:solidFill>
          <a:ln/>
        </p:spPr>
      </p:sp>
      <p:sp>
        <p:nvSpPr>
          <p:cNvPr id="41" name="Shape 39"/>
          <p:cNvSpPr/>
          <p:nvPr/>
        </p:nvSpPr>
        <p:spPr>
          <a:xfrm>
            <a:off x="8255000" y="5970674"/>
            <a:ext cx="4445000" cy="9525"/>
          </a:xfrm>
          <a:prstGeom prst="rect">
            <a:avLst/>
          </a:prstGeom>
          <a:solidFill>
            <a:srgbClr val="2E3642"/>
          </a:solidFill>
          <a:ln/>
        </p:spPr>
      </p:sp>
      <p:sp>
        <p:nvSpPr>
          <p:cNvPr id="42" name="Shape 40"/>
          <p:cNvSpPr/>
          <p:nvPr/>
        </p:nvSpPr>
        <p:spPr>
          <a:xfrm>
            <a:off x="8255000" y="5970674"/>
            <a:ext cx="9525" cy="1280790"/>
          </a:xfrm>
          <a:prstGeom prst="rect">
            <a:avLst/>
          </a:prstGeom>
          <a:solidFill>
            <a:srgbClr val="2E3642"/>
          </a:solidFill>
          <a:ln/>
        </p:spPr>
      </p:sp>
      <p:sp>
        <p:nvSpPr>
          <p:cNvPr id="43" name="Text 41"/>
          <p:cNvSpPr/>
          <p:nvPr/>
        </p:nvSpPr>
        <p:spPr>
          <a:xfrm>
            <a:off x="8567737" y="6264361"/>
            <a:ext cx="3960812" cy="7315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3042"/>
              </a:lnSpc>
              <a:buNone/>
            </a:pPr>
            <a:r>
              <a:rPr lang="en-US" sz="195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Breaks when reality changes</a:t>
            </a:r>
            <a:endParaRPr lang="en-US" sz="1950" dirty="0"/>
          </a:p>
        </p:txBody>
      </p:sp>
      <p:sp>
        <p:nvSpPr>
          <p:cNvPr id="44" name="Shape 42"/>
          <p:cNvSpPr/>
          <p:nvPr/>
        </p:nvSpPr>
        <p:spPr>
          <a:xfrm>
            <a:off x="12699999" y="7243526"/>
            <a:ext cx="4445000" cy="9525"/>
          </a:xfrm>
          <a:prstGeom prst="rect">
            <a:avLst/>
          </a:prstGeom>
          <a:solidFill>
            <a:srgbClr val="3D4654"/>
          </a:solidFill>
          <a:ln/>
        </p:spPr>
      </p:sp>
      <p:sp>
        <p:nvSpPr>
          <p:cNvPr id="45" name="Shape 43"/>
          <p:cNvSpPr/>
          <p:nvPr/>
        </p:nvSpPr>
        <p:spPr>
          <a:xfrm>
            <a:off x="12699999" y="5970674"/>
            <a:ext cx="4445000" cy="9525"/>
          </a:xfrm>
          <a:prstGeom prst="rect">
            <a:avLst/>
          </a:prstGeom>
          <a:solidFill>
            <a:srgbClr val="2E3642"/>
          </a:solidFill>
          <a:ln/>
        </p:spPr>
      </p:sp>
      <p:sp>
        <p:nvSpPr>
          <p:cNvPr id="46" name="Shape 44"/>
          <p:cNvSpPr/>
          <p:nvPr/>
        </p:nvSpPr>
        <p:spPr>
          <a:xfrm>
            <a:off x="12699999" y="5970674"/>
            <a:ext cx="9525" cy="1280790"/>
          </a:xfrm>
          <a:prstGeom prst="rect">
            <a:avLst/>
          </a:prstGeom>
          <a:solidFill>
            <a:srgbClr val="2E3642"/>
          </a:solidFill>
          <a:ln/>
        </p:spPr>
      </p:sp>
      <p:sp>
        <p:nvSpPr>
          <p:cNvPr id="47" name="Text 45"/>
          <p:cNvSpPr/>
          <p:nvPr/>
        </p:nvSpPr>
        <p:spPr>
          <a:xfrm>
            <a:off x="13012737" y="6264361"/>
            <a:ext cx="3960812" cy="7315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3042"/>
              </a:lnSpc>
              <a:buNone/>
            </a:pPr>
            <a:r>
              <a:rPr lang="en-US" sz="195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coordinates across functions</a:t>
            </a:r>
            <a:endParaRPr lang="en-US" sz="1950" dirty="0"/>
          </a:p>
        </p:txBody>
      </p:sp>
      <p:sp>
        <p:nvSpPr>
          <p:cNvPr id="48" name="Text 46"/>
          <p:cNvSpPr/>
          <p:nvPr/>
        </p:nvSpPr>
        <p:spPr>
          <a:xfrm>
            <a:off x="1143000" y="8995581"/>
            <a:ext cx="14716125" cy="4913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1532"/>
              </a:lnSpc>
              <a:buNone/>
            </a:pPr>
            <a:r>
              <a:rPr lang="en-US" sz="2550" dirty="0">
                <a:solidFill>
                  <a:srgbClr val="DFE3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Nobody sells a colleague you can delegate to, review and hold accountable.</a:t>
            </a:r>
            <a:endParaRPr lang="en-US" sz="2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1C2334">
                  <a:alpha val="100000"/>
                </a:srgbClr>
              </a:gs>
              <a:gs pos="55000">
                <a:srgbClr val="212B45">
                  <a:alpha val="100000"/>
                </a:srgbClr>
              </a:gs>
              <a:gs pos="100000">
                <a:srgbClr val="1A2130">
                  <a:alpha val="100000"/>
                </a:srgbClr>
              </a:gs>
            </a:gsLst>
            <a:lin ang="3000000" scaled="0"/>
          </a:gra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A3B5FF">
                  <a:alpha val="5000"/>
                </a:srgbClr>
              </a:gs>
              <a:gs pos="100000">
                <a:srgbClr val="A3B5FF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4" name="Text 2"/>
          <p:cNvSpPr/>
          <p:nvPr/>
        </p:nvSpPr>
        <p:spPr>
          <a:xfrm>
            <a:off x="1143000" y="2461431"/>
            <a:ext cx="16344900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324" kern="0" dirty="0">
                <a:solidFill>
                  <a:srgbClr val="A3B5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SOLUTION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143000" y="3158319"/>
            <a:ext cx="16344900" cy="9707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8349"/>
              </a:lnSpc>
              <a:buNone/>
            </a:pPr>
            <a:r>
              <a:rPr lang="en-US" sz="7200" b="1" spc="-288" kern="0" dirty="0">
                <a:solidFill>
                  <a:srgbClr val="F0F2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SisTava sells the role, not the tool.</a:t>
            </a:r>
            <a:endParaRPr lang="en-US" sz="7200" dirty="0"/>
          </a:p>
        </p:txBody>
      </p:sp>
      <p:sp>
        <p:nvSpPr>
          <p:cNvPr id="6" name="Text 4"/>
          <p:cNvSpPr/>
          <p:nvPr/>
        </p:nvSpPr>
        <p:spPr>
          <a:xfrm>
            <a:off x="1143000" y="4510050"/>
            <a:ext cx="13735050" cy="22782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2713"/>
              </a:lnSpc>
              <a:buNone/>
            </a:pPr>
            <a:r>
              <a:rPr lang="en-US" sz="3150" dirty="0">
                <a:solidFill>
                  <a:srgbClr val="CFD5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browse a talent market, interview candidates, sign a contract, and your new AI employee shows up in a workspace on Monday. It has a job description, a manager, tool access and a work journal you can read.</a:t>
            </a:r>
            <a:endParaRPr lang="en-US" sz="3150" dirty="0"/>
          </a:p>
        </p:txBody>
      </p:sp>
      <p:sp>
        <p:nvSpPr>
          <p:cNvPr id="7" name="Shape 5"/>
          <p:cNvSpPr/>
          <p:nvPr/>
        </p:nvSpPr>
        <p:spPr>
          <a:xfrm>
            <a:off x="1143000" y="7283524"/>
            <a:ext cx="1103002" cy="618257"/>
          </a:xfrm>
          <a:prstGeom prst="roundRect">
            <a:avLst>
              <a:gd name="adj" fmla="val 50000"/>
            </a:avLst>
          </a:prstGeom>
          <a:solidFill>
            <a:srgbClr val="A3B5FF">
              <a:alpha val="12000"/>
            </a:srgbClr>
          </a:solidFill>
          <a:ln w="7937">
            <a:solidFill>
              <a:srgbClr val="A3B5FF">
                <a:alpha val="32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455737" y="7443862"/>
            <a:ext cx="553727" cy="33568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E6E9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Hire</a:t>
            </a:r>
            <a:endParaRPr lang="en-US" sz="1950" dirty="0"/>
          </a:p>
        </p:txBody>
      </p:sp>
      <p:sp>
        <p:nvSpPr>
          <p:cNvPr id="9" name="Shape 7"/>
          <p:cNvSpPr/>
          <p:nvPr/>
        </p:nvSpPr>
        <p:spPr>
          <a:xfrm>
            <a:off x="2436502" y="7283524"/>
            <a:ext cx="1643559" cy="618257"/>
          </a:xfrm>
          <a:prstGeom prst="roundRect">
            <a:avLst>
              <a:gd name="adj" fmla="val 50000"/>
            </a:avLst>
          </a:prstGeom>
          <a:solidFill>
            <a:srgbClr val="A3B5FF">
              <a:alpha val="12000"/>
            </a:srgbClr>
          </a:solidFill>
          <a:ln w="7937">
            <a:solidFill>
              <a:srgbClr val="A3B5FF">
                <a:alpha val="32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9240" y="7443862"/>
            <a:ext cx="1094284" cy="33568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E6E9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Onboard</a:t>
            </a:r>
            <a:endParaRPr lang="en-US" sz="1950" dirty="0"/>
          </a:p>
        </p:txBody>
      </p:sp>
      <p:sp>
        <p:nvSpPr>
          <p:cNvPr id="11" name="Shape 9"/>
          <p:cNvSpPr/>
          <p:nvPr/>
        </p:nvSpPr>
        <p:spPr>
          <a:xfrm>
            <a:off x="4270561" y="7283524"/>
            <a:ext cx="1614413" cy="618257"/>
          </a:xfrm>
          <a:prstGeom prst="roundRect">
            <a:avLst>
              <a:gd name="adj" fmla="val 50000"/>
            </a:avLst>
          </a:prstGeom>
          <a:solidFill>
            <a:srgbClr val="A3B5FF">
              <a:alpha val="12000"/>
            </a:srgbClr>
          </a:solidFill>
          <a:ln w="7937">
            <a:solidFill>
              <a:srgbClr val="A3B5FF">
                <a:alpha val="32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83298" y="7443862"/>
            <a:ext cx="1065138" cy="33568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E6E9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Connect</a:t>
            </a:r>
            <a:endParaRPr lang="en-US" sz="1950" dirty="0"/>
          </a:p>
        </p:txBody>
      </p:sp>
      <p:sp>
        <p:nvSpPr>
          <p:cNvPr id="13" name="Shape 11"/>
          <p:cNvSpPr/>
          <p:nvPr/>
        </p:nvSpPr>
        <p:spPr>
          <a:xfrm>
            <a:off x="6075474" y="7283524"/>
            <a:ext cx="1569889" cy="618257"/>
          </a:xfrm>
          <a:prstGeom prst="roundRect">
            <a:avLst>
              <a:gd name="adj" fmla="val 50000"/>
            </a:avLst>
          </a:prstGeom>
          <a:solidFill>
            <a:srgbClr val="A3B5FF">
              <a:alpha val="12000"/>
            </a:srgbClr>
          </a:solidFill>
          <a:ln w="7937">
            <a:solidFill>
              <a:srgbClr val="A3B5FF">
                <a:alpha val="32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388211" y="7443862"/>
            <a:ext cx="1020614" cy="33568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E6E9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Manage</a:t>
            </a:r>
            <a:endParaRPr lang="en-US" sz="1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81D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914363"/>
            <a:ext cx="17602200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324" kern="0" dirty="0">
                <a:solidFill>
                  <a:srgbClr val="A3B5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IT WORKS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43000" y="1382675"/>
            <a:ext cx="17602200" cy="723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6834"/>
              </a:lnSpc>
              <a:buNone/>
            </a:pPr>
            <a:r>
              <a:rPr lang="en-US" sz="5400" b="1" spc="-162" kern="0" dirty="0">
                <a:solidFill>
                  <a:srgbClr val="F0F2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steps, all conversational</a:t>
            </a:r>
            <a:endParaRPr lang="en-US" sz="5400" dirty="0"/>
          </a:p>
        </p:txBody>
      </p:sp>
      <p:sp>
        <p:nvSpPr>
          <p:cNvPr id="4" name="Shape 2"/>
          <p:cNvSpPr/>
          <p:nvPr/>
        </p:nvSpPr>
        <p:spPr>
          <a:xfrm>
            <a:off x="1143000" y="2639963"/>
            <a:ext cx="3800512" cy="27781"/>
          </a:xfrm>
          <a:prstGeom prst="rect">
            <a:avLst/>
          </a:prstGeom>
          <a:solidFill>
            <a:srgbClr val="A3B5FF"/>
          </a:solidFill>
          <a:ln/>
        </p:spPr>
      </p:sp>
      <p:sp>
        <p:nvSpPr>
          <p:cNvPr id="5" name="Text 3"/>
          <p:cNvSpPr/>
          <p:nvPr/>
        </p:nvSpPr>
        <p:spPr>
          <a:xfrm>
            <a:off x="1143000" y="2991569"/>
            <a:ext cx="4180563" cy="6476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6780"/>
              </a:lnSpc>
              <a:buNone/>
            </a:pPr>
            <a:r>
              <a:rPr lang="en-US" sz="4800" dirty="0">
                <a:solidFill>
                  <a:srgbClr val="A3B5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1143000" y="3829720"/>
            <a:ext cx="4180563" cy="49450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150" b="1" spc="-63" kern="0" dirty="0">
                <a:solidFill>
                  <a:srgbClr val="F0F2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Hire</a:t>
            </a:r>
            <a:endParaRPr lang="en-US" sz="3150" dirty="0"/>
          </a:p>
        </p:txBody>
      </p:sp>
      <p:sp>
        <p:nvSpPr>
          <p:cNvPr id="7" name="Text 5"/>
          <p:cNvSpPr/>
          <p:nvPr/>
        </p:nvSpPr>
        <p:spPr>
          <a:xfrm>
            <a:off x="1143000" y="4514701"/>
            <a:ext cx="3914528" cy="152414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1831"/>
              </a:lnSpc>
              <a:buNone/>
            </a:pPr>
            <a:r>
              <a:rPr lang="en-US" sz="195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Browse the marketplace for a pre-built team or a single specialist. Review the candidate, sign the contract.</a:t>
            </a:r>
            <a:endParaRPr lang="en-US" sz="1950" dirty="0"/>
          </a:p>
        </p:txBody>
      </p:sp>
      <p:sp>
        <p:nvSpPr>
          <p:cNvPr id="8" name="Shape 6"/>
          <p:cNvSpPr/>
          <p:nvPr/>
        </p:nvSpPr>
        <p:spPr>
          <a:xfrm>
            <a:off x="5210162" y="2639963"/>
            <a:ext cx="3800512" cy="27781"/>
          </a:xfrm>
          <a:prstGeom prst="rect">
            <a:avLst/>
          </a:prstGeom>
          <a:solidFill>
            <a:srgbClr val="A3B5FF">
              <a:alpha val="55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5210162" y="2991569"/>
            <a:ext cx="4180563" cy="6476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6780"/>
              </a:lnSpc>
              <a:buNone/>
            </a:pPr>
            <a:r>
              <a:rPr lang="en-US" sz="4800" dirty="0">
                <a:solidFill>
                  <a:srgbClr val="A3B5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4800" dirty="0"/>
          </a:p>
        </p:txBody>
      </p:sp>
      <p:sp>
        <p:nvSpPr>
          <p:cNvPr id="10" name="Text 8"/>
          <p:cNvSpPr/>
          <p:nvPr/>
        </p:nvSpPr>
        <p:spPr>
          <a:xfrm>
            <a:off x="5210162" y="3829720"/>
            <a:ext cx="4180563" cy="49450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150" b="1" spc="-63" kern="0" dirty="0">
                <a:solidFill>
                  <a:srgbClr val="F0F2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Onboard</a:t>
            </a:r>
            <a:endParaRPr lang="en-US" sz="3150" dirty="0"/>
          </a:p>
        </p:txBody>
      </p:sp>
      <p:sp>
        <p:nvSpPr>
          <p:cNvPr id="11" name="Text 9"/>
          <p:cNvSpPr/>
          <p:nvPr/>
        </p:nvSpPr>
        <p:spPr>
          <a:xfrm>
            <a:off x="5210162" y="4514701"/>
            <a:ext cx="3914528" cy="152414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1831"/>
              </a:lnSpc>
              <a:buNone/>
            </a:pPr>
            <a:r>
              <a:rPr lang="en-US" sz="195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Tell it about the business in a conversation. Goals, tone, customers, boundaries. No prompt engineering.</a:t>
            </a:r>
            <a:endParaRPr lang="en-US" sz="1950" dirty="0"/>
          </a:p>
        </p:txBody>
      </p:sp>
      <p:sp>
        <p:nvSpPr>
          <p:cNvPr id="12" name="Shape 10"/>
          <p:cNvSpPr/>
          <p:nvPr/>
        </p:nvSpPr>
        <p:spPr>
          <a:xfrm>
            <a:off x="9277325" y="2639963"/>
            <a:ext cx="3800512" cy="27781"/>
          </a:xfrm>
          <a:prstGeom prst="rect">
            <a:avLst/>
          </a:prstGeom>
          <a:solidFill>
            <a:srgbClr val="A3B5FF">
              <a:alpha val="35000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9277325" y="2991569"/>
            <a:ext cx="4180563" cy="6476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6780"/>
              </a:lnSpc>
              <a:buNone/>
            </a:pPr>
            <a:r>
              <a:rPr lang="en-US" sz="4800" dirty="0">
                <a:solidFill>
                  <a:srgbClr val="A3B5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4800" dirty="0"/>
          </a:p>
        </p:txBody>
      </p:sp>
      <p:sp>
        <p:nvSpPr>
          <p:cNvPr id="14" name="Text 12"/>
          <p:cNvSpPr/>
          <p:nvPr/>
        </p:nvSpPr>
        <p:spPr>
          <a:xfrm>
            <a:off x="9277325" y="3829720"/>
            <a:ext cx="4180563" cy="49450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150" b="1" spc="-63" kern="0" dirty="0">
                <a:solidFill>
                  <a:srgbClr val="F0F2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Connect</a:t>
            </a:r>
            <a:endParaRPr lang="en-US" sz="3150" dirty="0"/>
          </a:p>
        </p:txBody>
      </p:sp>
      <p:sp>
        <p:nvSpPr>
          <p:cNvPr id="15" name="Text 13"/>
          <p:cNvSpPr/>
          <p:nvPr/>
        </p:nvSpPr>
        <p:spPr>
          <a:xfrm>
            <a:off x="9277325" y="4514701"/>
            <a:ext cx="3914528" cy="11526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1831"/>
              </a:lnSpc>
              <a:buNone/>
            </a:pPr>
            <a:r>
              <a:rPr lang="en-US" sz="195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Grant tool access the same way you would for a new hire. 900+ apps through standard OAuth.</a:t>
            </a:r>
            <a:endParaRPr lang="en-US" sz="1950" dirty="0"/>
          </a:p>
        </p:txBody>
      </p:sp>
      <p:sp>
        <p:nvSpPr>
          <p:cNvPr id="16" name="Shape 14"/>
          <p:cNvSpPr/>
          <p:nvPr/>
        </p:nvSpPr>
        <p:spPr>
          <a:xfrm>
            <a:off x="13344488" y="2639963"/>
            <a:ext cx="3800512" cy="27781"/>
          </a:xfrm>
          <a:prstGeom prst="rect">
            <a:avLst/>
          </a:prstGeom>
          <a:solidFill>
            <a:srgbClr val="A3B5FF">
              <a:alpha val="20000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13344488" y="2991569"/>
            <a:ext cx="4180563" cy="6476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6780"/>
              </a:lnSpc>
              <a:buNone/>
            </a:pPr>
            <a:r>
              <a:rPr lang="en-US" sz="4800" dirty="0">
                <a:solidFill>
                  <a:srgbClr val="A3B5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4800" dirty="0"/>
          </a:p>
        </p:txBody>
      </p:sp>
      <p:sp>
        <p:nvSpPr>
          <p:cNvPr id="18" name="Text 16"/>
          <p:cNvSpPr/>
          <p:nvPr/>
        </p:nvSpPr>
        <p:spPr>
          <a:xfrm>
            <a:off x="13344488" y="3829720"/>
            <a:ext cx="4180563" cy="49450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150" b="1" spc="-63" kern="0" dirty="0">
                <a:solidFill>
                  <a:srgbClr val="F0F2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Manage</a:t>
            </a:r>
            <a:endParaRPr lang="en-US" sz="3150" dirty="0"/>
          </a:p>
        </p:txBody>
      </p:sp>
      <p:sp>
        <p:nvSpPr>
          <p:cNvPr id="19" name="Text 17"/>
          <p:cNvSpPr/>
          <p:nvPr/>
        </p:nvSpPr>
        <p:spPr>
          <a:xfrm>
            <a:off x="13344488" y="4514701"/>
            <a:ext cx="3914528" cy="11526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1831"/>
              </a:lnSpc>
              <a:buNone/>
            </a:pPr>
            <a:r>
              <a:rPr lang="en-US" sz="195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Sprints, task boards, work journals and approval gates. You step in where you want to.</a:t>
            </a:r>
            <a:endParaRPr lang="en-US" sz="1950" dirty="0"/>
          </a:p>
        </p:txBody>
      </p:sp>
      <p:sp>
        <p:nvSpPr>
          <p:cNvPr id="20" name="Shape 18"/>
          <p:cNvSpPr/>
          <p:nvPr/>
        </p:nvSpPr>
        <p:spPr>
          <a:xfrm>
            <a:off x="1143000" y="8403518"/>
            <a:ext cx="16002000" cy="9525"/>
          </a:xfrm>
          <a:prstGeom prst="rect">
            <a:avLst/>
          </a:prstGeom>
          <a:solidFill>
            <a:srgbClr val="3D4654"/>
          </a:solidFill>
          <a:ln/>
        </p:spPr>
      </p:sp>
      <p:sp>
        <p:nvSpPr>
          <p:cNvPr id="21" name="Text 19"/>
          <p:cNvSpPr/>
          <p:nvPr/>
        </p:nvSpPr>
        <p:spPr>
          <a:xfrm>
            <a:off x="1143000" y="8944818"/>
            <a:ext cx="1192721" cy="54213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min</a:t>
            </a:r>
            <a:endParaRPr lang="en-US" sz="3300" dirty="0"/>
          </a:p>
        </p:txBody>
      </p:sp>
      <p:sp>
        <p:nvSpPr>
          <p:cNvPr id="22" name="Text 20"/>
          <p:cNvSpPr/>
          <p:nvPr/>
        </p:nvSpPr>
        <p:spPr>
          <a:xfrm>
            <a:off x="2411884" y="9107537"/>
            <a:ext cx="2473877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hire to first task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5156150" y="8944818"/>
            <a:ext cx="1055675" cy="54213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24/7</a:t>
            </a:r>
            <a:endParaRPr lang="en-US" sz="3300" dirty="0"/>
          </a:p>
        </p:txBody>
      </p:sp>
      <p:sp>
        <p:nvSpPr>
          <p:cNvPr id="24" name="Text 22"/>
          <p:cNvSpPr/>
          <p:nvPr/>
        </p:nvSpPr>
        <p:spPr>
          <a:xfrm>
            <a:off x="6287988" y="9107537"/>
            <a:ext cx="1698637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working hours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8327492" y="8944818"/>
            <a:ext cx="339440" cy="54213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3300" dirty="0"/>
          </a:p>
        </p:txBody>
      </p:sp>
      <p:sp>
        <p:nvSpPr>
          <p:cNvPr id="26" name="Text 24"/>
          <p:cNvSpPr/>
          <p:nvPr/>
        </p:nvSpPr>
        <p:spPr>
          <a:xfrm>
            <a:off x="8743094" y="9107537"/>
            <a:ext cx="2851571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lines of workflow config</a:t>
            </a:r>
            <a:endParaRPr lang="en-US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81D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914363"/>
            <a:ext cx="9346394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324" kern="0" dirty="0">
                <a:solidFill>
                  <a:srgbClr val="A3B5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WORKSPACE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43000" y="1382675"/>
            <a:ext cx="9346394" cy="723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6834"/>
              </a:lnSpc>
              <a:buNone/>
            </a:pPr>
            <a:r>
              <a:rPr lang="en-US" sz="5400" b="1" spc="-162" kern="0" dirty="0">
                <a:solidFill>
                  <a:srgbClr val="F0F2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Management looks like a chat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11062335" y="953926"/>
            <a:ext cx="6082665" cy="11526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lnSpc>
                <a:spcPct val="131831"/>
              </a:lnSpc>
              <a:buNone/>
            </a:pPr>
            <a:r>
              <a:rPr lang="en-US" sz="195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 happens where the team already talks. Delegation, review and approval are messages, not dashboards.</a:t>
            </a:r>
            <a:endParaRPr lang="en-US" sz="1950" dirty="0"/>
          </a:p>
        </p:txBody>
      </p:sp>
      <p:sp>
        <p:nvSpPr>
          <p:cNvPr id="5" name="Shape 3"/>
          <p:cNvSpPr/>
          <p:nvPr/>
        </p:nvSpPr>
        <p:spPr>
          <a:xfrm>
            <a:off x="1143000" y="2563750"/>
            <a:ext cx="16002000" cy="7113674"/>
          </a:xfrm>
          <a:prstGeom prst="roundRect">
            <a:avLst>
              <a:gd name="adj" fmla="val 1875"/>
            </a:avLst>
          </a:prstGeom>
          <a:solidFill>
            <a:srgbClr val="232B37"/>
          </a:solidFill>
          <a:ln w="7937">
            <a:solidFill>
              <a:srgbClr val="3D4654"/>
            </a:solidFill>
            <a:prstDash val="solid"/>
          </a:ln>
          <a:effectLst>
            <a:outerShdw sx="100000" sy="100000" kx="0" ky="0" algn="bl" rotWithShape="0" blurRad="381000" dist="76200" dir="5400000">
              <a:srgbClr val="000000">
                <a:alpha val="4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150937" y="2571688"/>
            <a:ext cx="3810000" cy="7253635"/>
          </a:xfrm>
          <a:prstGeom prst="rect">
            <a:avLst/>
          </a:prstGeom>
          <a:solidFill>
            <a:srgbClr val="141A22"/>
          </a:solidFill>
          <a:ln/>
        </p:spPr>
      </p:sp>
      <p:sp>
        <p:nvSpPr>
          <p:cNvPr id="7" name="Shape 5"/>
          <p:cNvSpPr/>
          <p:nvPr/>
        </p:nvSpPr>
        <p:spPr>
          <a:xfrm>
            <a:off x="4953000" y="2571688"/>
            <a:ext cx="9525" cy="7253635"/>
          </a:xfrm>
          <a:prstGeom prst="rect">
            <a:avLst/>
          </a:prstGeom>
          <a:solidFill>
            <a:srgbClr val="2E3642"/>
          </a:solidFill>
          <a:ln/>
        </p:spPr>
      </p:sp>
      <p:sp>
        <p:nvSpPr>
          <p:cNvPr id="8" name="Shape 6"/>
          <p:cNvSpPr/>
          <p:nvPr/>
        </p:nvSpPr>
        <p:spPr>
          <a:xfrm>
            <a:off x="1150937" y="2571688"/>
            <a:ext cx="3802062" cy="826988"/>
          </a:xfrm>
          <a:prstGeom prst="rect">
            <a:avLst/>
          </a:prstGeom>
          <a:solidFill>
            <a:srgbClr val="10151C"/>
          </a:solidFill>
          <a:ln/>
        </p:spPr>
      </p:sp>
      <p:sp>
        <p:nvSpPr>
          <p:cNvPr id="9" name="Shape 7"/>
          <p:cNvSpPr/>
          <p:nvPr/>
        </p:nvSpPr>
        <p:spPr>
          <a:xfrm>
            <a:off x="1150937" y="3390739"/>
            <a:ext cx="3802062" cy="9525"/>
          </a:xfrm>
          <a:prstGeom prst="rect">
            <a:avLst/>
          </a:prstGeom>
          <a:solidFill>
            <a:srgbClr val="2E3642"/>
          </a:solidFill>
          <a:ln/>
        </p:spPr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17588" y="2819301"/>
            <a:ext cx="323825" cy="323825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874738" y="2840323"/>
            <a:ext cx="2129606" cy="31988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Acme Workspace</a:t>
            </a:r>
            <a:endParaRPr lang="en-US" sz="1950" dirty="0"/>
          </a:p>
        </p:txBody>
      </p:sp>
      <p:sp>
        <p:nvSpPr>
          <p:cNvPr id="12" name="Text 9"/>
          <p:cNvSpPr/>
          <p:nvPr/>
        </p:nvSpPr>
        <p:spPr>
          <a:xfrm>
            <a:off x="1417637" y="3627276"/>
            <a:ext cx="3382724" cy="3158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216" kern="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TEAMS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1150937" y="4019351"/>
            <a:ext cx="3802062" cy="602382"/>
          </a:xfrm>
          <a:prstGeom prst="rect">
            <a:avLst/>
          </a:prstGeom>
          <a:solidFill>
            <a:srgbClr val="35406E"/>
          </a:solidFill>
          <a:ln/>
        </p:spPr>
      </p:sp>
      <p:sp>
        <p:nvSpPr>
          <p:cNvPr id="14" name="Shape 11"/>
          <p:cNvSpPr/>
          <p:nvPr/>
        </p:nvSpPr>
        <p:spPr>
          <a:xfrm>
            <a:off x="1417588" y="4263368"/>
            <a:ext cx="114288" cy="114288"/>
          </a:xfrm>
          <a:prstGeom prst="roundRect">
            <a:avLst>
              <a:gd name="adj" fmla="val 25003"/>
            </a:avLst>
          </a:prstGeom>
          <a:solidFill>
            <a:srgbClr val="A3B5FF"/>
          </a:solidFill>
          <a:ln/>
        </p:spPr>
      </p:sp>
      <p:sp>
        <p:nvSpPr>
          <p:cNvPr id="15" name="Text 12"/>
          <p:cNvSpPr/>
          <p:nvPr/>
        </p:nvSpPr>
        <p:spPr>
          <a:xfrm>
            <a:off x="1665201" y="4171714"/>
            <a:ext cx="1250020" cy="3357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Marketing</a:t>
            </a:r>
            <a:endParaRPr lang="en-US" sz="1950" dirty="0"/>
          </a:p>
        </p:txBody>
      </p:sp>
      <p:sp>
        <p:nvSpPr>
          <p:cNvPr id="16" name="Shape 13"/>
          <p:cNvSpPr/>
          <p:nvPr/>
        </p:nvSpPr>
        <p:spPr>
          <a:xfrm>
            <a:off x="1417588" y="4865750"/>
            <a:ext cx="114288" cy="114288"/>
          </a:xfrm>
          <a:prstGeom prst="roundRect">
            <a:avLst>
              <a:gd name="adj" fmla="val 25003"/>
            </a:avLst>
          </a:prstGeom>
          <a:solidFill>
            <a:srgbClr val="4B5563"/>
          </a:solidFill>
          <a:ln/>
        </p:spPr>
      </p:sp>
      <p:sp>
        <p:nvSpPr>
          <p:cNvPr id="17" name="Text 14"/>
          <p:cNvSpPr/>
          <p:nvPr/>
        </p:nvSpPr>
        <p:spPr>
          <a:xfrm>
            <a:off x="1665201" y="4774096"/>
            <a:ext cx="709278" cy="3357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Sales</a:t>
            </a:r>
            <a:endParaRPr lang="en-US" sz="1950" dirty="0"/>
          </a:p>
        </p:txBody>
      </p:sp>
      <p:sp>
        <p:nvSpPr>
          <p:cNvPr id="18" name="Text 15"/>
          <p:cNvSpPr/>
          <p:nvPr/>
        </p:nvSpPr>
        <p:spPr>
          <a:xfrm>
            <a:off x="1417637" y="5452715"/>
            <a:ext cx="3382724" cy="3158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216" kern="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EMPLOYEES</a:t>
            </a:r>
            <a:endParaRPr lang="en-US" sz="1800" dirty="0"/>
          </a:p>
        </p:txBody>
      </p:sp>
      <p:sp>
        <p:nvSpPr>
          <p:cNvPr id="19" name="Shape 16"/>
          <p:cNvSpPr/>
          <p:nvPr/>
        </p:nvSpPr>
        <p:spPr>
          <a:xfrm>
            <a:off x="1417588" y="5978115"/>
            <a:ext cx="323825" cy="323825"/>
          </a:xfrm>
          <a:prstGeom prst="ellipse">
            <a:avLst/>
          </a:prstGeom>
          <a:gradFill rotWithShape="1">
            <a:gsLst>
              <a:gs pos="0">
                <a:srgbClr val="A3B5FF">
                  <a:alpha val="100000"/>
                </a:srgbClr>
              </a:gs>
              <a:gs pos="100000">
                <a:srgbClr val="5A6CF6">
                  <a:alpha val="100000"/>
                </a:srgbClr>
              </a:gs>
            </a:gsLst>
            <a:lin ang="2700000" scaled="0"/>
          </a:gradFill>
          <a:ln/>
        </p:spPr>
      </p:sp>
      <p:sp>
        <p:nvSpPr>
          <p:cNvPr id="20" name="Text 17"/>
          <p:cNvSpPr/>
          <p:nvPr/>
        </p:nvSpPr>
        <p:spPr>
          <a:xfrm>
            <a:off x="1874738" y="5991200"/>
            <a:ext cx="1419578" cy="3357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E6E9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Team Lead</a:t>
            </a:r>
            <a:endParaRPr lang="en-US" sz="1950" dirty="0"/>
          </a:p>
        </p:txBody>
      </p:sp>
      <p:sp>
        <p:nvSpPr>
          <p:cNvPr id="21" name="Shape 18"/>
          <p:cNvSpPr/>
          <p:nvPr/>
        </p:nvSpPr>
        <p:spPr>
          <a:xfrm>
            <a:off x="4600649" y="6097178"/>
            <a:ext cx="85700" cy="85700"/>
          </a:xfrm>
          <a:prstGeom prst="ellipse">
            <a:avLst/>
          </a:prstGeom>
          <a:solidFill>
            <a:srgbClr val="4ADE80"/>
          </a:solidFill>
          <a:ln/>
        </p:spPr>
      </p:sp>
      <p:sp>
        <p:nvSpPr>
          <p:cNvPr id="22" name="Shape 19"/>
          <p:cNvSpPr/>
          <p:nvPr/>
        </p:nvSpPr>
        <p:spPr>
          <a:xfrm>
            <a:off x="1417588" y="6568591"/>
            <a:ext cx="323825" cy="323825"/>
          </a:xfrm>
          <a:prstGeom prst="ellipse">
            <a:avLst/>
          </a:prstGeom>
          <a:gradFill rotWithShape="1">
            <a:gsLst>
              <a:gs pos="0">
                <a:srgbClr val="8099F8">
                  <a:alpha val="100000"/>
                </a:srgbClr>
              </a:gs>
              <a:gs pos="100000">
                <a:srgbClr val="3A4AD6">
                  <a:alpha val="100000"/>
                </a:srgbClr>
              </a:gs>
            </a:gsLst>
            <a:lin ang="2700000" scaled="0"/>
          </a:gradFill>
          <a:ln/>
        </p:spPr>
      </p:sp>
      <p:sp>
        <p:nvSpPr>
          <p:cNvPr id="23" name="Text 20"/>
          <p:cNvSpPr/>
          <p:nvPr/>
        </p:nvSpPr>
        <p:spPr>
          <a:xfrm>
            <a:off x="1874738" y="6581676"/>
            <a:ext cx="2325923" cy="3357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E6E9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Content Strategist</a:t>
            </a:r>
            <a:endParaRPr lang="en-US" sz="1950" dirty="0"/>
          </a:p>
        </p:txBody>
      </p:sp>
      <p:sp>
        <p:nvSpPr>
          <p:cNvPr id="24" name="Shape 21"/>
          <p:cNvSpPr/>
          <p:nvPr/>
        </p:nvSpPr>
        <p:spPr>
          <a:xfrm>
            <a:off x="4600649" y="6687653"/>
            <a:ext cx="85700" cy="85700"/>
          </a:xfrm>
          <a:prstGeom prst="ellipse">
            <a:avLst/>
          </a:prstGeom>
          <a:solidFill>
            <a:srgbClr val="4ADE80"/>
          </a:solidFill>
          <a:ln/>
        </p:spPr>
      </p:sp>
      <p:sp>
        <p:nvSpPr>
          <p:cNvPr id="25" name="Shape 22"/>
          <p:cNvSpPr/>
          <p:nvPr/>
        </p:nvSpPr>
        <p:spPr>
          <a:xfrm>
            <a:off x="1417588" y="7159067"/>
            <a:ext cx="323825" cy="323825"/>
          </a:xfrm>
          <a:prstGeom prst="ellipse">
            <a:avLst/>
          </a:prstGeom>
          <a:gradFill rotWithShape="1">
            <a:gsLst>
              <a:gs pos="0">
                <a:srgbClr val="C3B5FF">
                  <a:alpha val="100000"/>
                </a:srgbClr>
              </a:gs>
              <a:gs pos="100000">
                <a:srgbClr val="6B5CE6">
                  <a:alpha val="100000"/>
                </a:srgbClr>
              </a:gs>
            </a:gsLst>
            <a:lin ang="2700000" scaled="0"/>
          </a:gradFill>
          <a:ln/>
        </p:spPr>
      </p:sp>
      <p:sp>
        <p:nvSpPr>
          <p:cNvPr id="26" name="Text 23"/>
          <p:cNvSpPr/>
          <p:nvPr/>
        </p:nvSpPr>
        <p:spPr>
          <a:xfrm>
            <a:off x="1874738" y="7172151"/>
            <a:ext cx="1578651" cy="3357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E6E9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SEO Analyst</a:t>
            </a:r>
            <a:endParaRPr lang="en-US" sz="1950" dirty="0"/>
          </a:p>
        </p:txBody>
      </p:sp>
      <p:sp>
        <p:nvSpPr>
          <p:cNvPr id="27" name="Shape 24"/>
          <p:cNvSpPr/>
          <p:nvPr/>
        </p:nvSpPr>
        <p:spPr>
          <a:xfrm>
            <a:off x="4600649" y="7278129"/>
            <a:ext cx="85700" cy="85700"/>
          </a:xfrm>
          <a:prstGeom prst="ellipse">
            <a:avLst/>
          </a:prstGeom>
          <a:solidFill>
            <a:srgbClr val="FBBF24"/>
          </a:solidFill>
          <a:ln/>
        </p:spPr>
      </p:sp>
      <p:sp>
        <p:nvSpPr>
          <p:cNvPr id="28" name="Shape 25"/>
          <p:cNvSpPr/>
          <p:nvPr/>
        </p:nvSpPr>
        <p:spPr>
          <a:xfrm>
            <a:off x="4960937" y="2571688"/>
            <a:ext cx="7985125" cy="7253635"/>
          </a:xfrm>
          <a:prstGeom prst="rect">
            <a:avLst/>
          </a:prstGeom>
          <a:solidFill>
            <a:srgbClr val="181D27"/>
          </a:solidFill>
          <a:ln/>
        </p:spPr>
      </p:sp>
      <p:sp>
        <p:nvSpPr>
          <p:cNvPr id="29" name="Shape 26"/>
          <p:cNvSpPr/>
          <p:nvPr/>
        </p:nvSpPr>
        <p:spPr>
          <a:xfrm>
            <a:off x="4960937" y="2571688"/>
            <a:ext cx="7985125" cy="746869"/>
          </a:xfrm>
          <a:prstGeom prst="rect">
            <a:avLst/>
          </a:prstGeom>
          <a:solidFill>
            <a:srgbClr val="10151C"/>
          </a:solidFill>
          <a:ln/>
        </p:spPr>
      </p:sp>
      <p:sp>
        <p:nvSpPr>
          <p:cNvPr id="30" name="Shape 27"/>
          <p:cNvSpPr/>
          <p:nvPr/>
        </p:nvSpPr>
        <p:spPr>
          <a:xfrm>
            <a:off x="4960937" y="3310619"/>
            <a:ext cx="7985125" cy="9525"/>
          </a:xfrm>
          <a:prstGeom prst="rect">
            <a:avLst/>
          </a:prstGeom>
          <a:solidFill>
            <a:srgbClr val="2E3642"/>
          </a:solidFill>
          <a:ln/>
        </p:spPr>
      </p:sp>
      <p:sp>
        <p:nvSpPr>
          <p:cNvPr id="31" name="Text 28"/>
          <p:cNvSpPr/>
          <p:nvPr/>
        </p:nvSpPr>
        <p:spPr>
          <a:xfrm>
            <a:off x="5284762" y="2800263"/>
            <a:ext cx="1423262" cy="31988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 marketing</a:t>
            </a:r>
            <a:endParaRPr lang="en-US" sz="1950" dirty="0"/>
          </a:p>
        </p:txBody>
      </p:sp>
      <p:sp>
        <p:nvSpPr>
          <p:cNvPr id="32" name="Text 29"/>
          <p:cNvSpPr/>
          <p:nvPr/>
        </p:nvSpPr>
        <p:spPr>
          <a:xfrm>
            <a:off x="6731000" y="2802248"/>
            <a:ext cx="2342635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Sprint 4 · day 2 of 5</a:t>
            </a:r>
            <a:endParaRPr lang="en-US" sz="1800" dirty="0"/>
          </a:p>
        </p:txBody>
      </p:sp>
      <p:sp>
        <p:nvSpPr>
          <p:cNvPr id="33" name="Shape 30"/>
          <p:cNvSpPr/>
          <p:nvPr/>
        </p:nvSpPr>
        <p:spPr>
          <a:xfrm>
            <a:off x="5284762" y="3623345"/>
            <a:ext cx="419075" cy="419075"/>
          </a:xfrm>
          <a:prstGeom prst="ellipse">
            <a:avLst/>
          </a:prstGeom>
          <a:solidFill>
            <a:srgbClr val="3D4654"/>
          </a:solidFill>
          <a:ln/>
        </p:spPr>
      </p:sp>
      <p:sp>
        <p:nvSpPr>
          <p:cNvPr id="34" name="Text 31"/>
          <p:cNvSpPr/>
          <p:nvPr/>
        </p:nvSpPr>
        <p:spPr>
          <a:xfrm>
            <a:off x="5875238" y="3623345"/>
            <a:ext cx="7421698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</a:t>
            </a:r>
            <a:endParaRPr lang="en-US" sz="1800" dirty="0"/>
          </a:p>
        </p:txBody>
      </p:sp>
      <p:sp>
        <p:nvSpPr>
          <p:cNvPr id="35" name="Text 32"/>
          <p:cNvSpPr/>
          <p:nvPr/>
        </p:nvSpPr>
        <p:spPr>
          <a:xfrm>
            <a:off x="5875238" y="3977308"/>
            <a:ext cx="6949409" cy="7563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7437"/>
              </a:lnSpc>
              <a:buNone/>
            </a:pPr>
            <a:r>
              <a:rPr lang="en-US" sz="1950" dirty="0">
                <a:solidFill>
                  <a:srgbClr val="E6E9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We're launching in Germany next month. Get the campaign ready.</a:t>
            </a:r>
            <a:endParaRPr lang="en-US" sz="1950" dirty="0"/>
          </a:p>
        </p:txBody>
      </p:sp>
      <p:sp>
        <p:nvSpPr>
          <p:cNvPr id="36" name="Shape 33"/>
          <p:cNvSpPr/>
          <p:nvPr/>
        </p:nvSpPr>
        <p:spPr>
          <a:xfrm>
            <a:off x="5284762" y="4943140"/>
            <a:ext cx="419075" cy="419075"/>
          </a:xfrm>
          <a:prstGeom prst="ellipse">
            <a:avLst/>
          </a:prstGeom>
          <a:gradFill rotWithShape="1">
            <a:gsLst>
              <a:gs pos="0">
                <a:srgbClr val="A3B5FF">
                  <a:alpha val="100000"/>
                </a:srgbClr>
              </a:gs>
              <a:gs pos="100000">
                <a:srgbClr val="5A6CF6">
                  <a:alpha val="100000"/>
                </a:srgbClr>
              </a:gs>
            </a:gsLst>
            <a:lin ang="2700000" scaled="0"/>
          </a:gradFill>
          <a:ln/>
        </p:spPr>
      </p:sp>
      <p:sp>
        <p:nvSpPr>
          <p:cNvPr id="37" name="Text 34"/>
          <p:cNvSpPr/>
          <p:nvPr/>
        </p:nvSpPr>
        <p:spPr>
          <a:xfrm>
            <a:off x="5875238" y="4943140"/>
            <a:ext cx="7421698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A3B5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Team Lead</a:t>
            </a:r>
            <a:endParaRPr lang="en-US" sz="1800" dirty="0"/>
          </a:p>
        </p:txBody>
      </p:sp>
      <p:sp>
        <p:nvSpPr>
          <p:cNvPr id="38" name="Text 35"/>
          <p:cNvSpPr/>
          <p:nvPr/>
        </p:nvSpPr>
        <p:spPr>
          <a:xfrm>
            <a:off x="5875238" y="5297103"/>
            <a:ext cx="6949409" cy="11154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7437"/>
              </a:lnSpc>
              <a:buNone/>
            </a:pPr>
            <a:r>
              <a:rPr lang="en-US" sz="1950" dirty="0">
                <a:solidFill>
                  <a:srgbClr val="E6E9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Planned a 5-day sprint: positioning, localised landing page, 12 posts, paid test budget. Delegated to Content Strategist and SEO Analyst.</a:t>
            </a:r>
            <a:endParaRPr lang="en-US" sz="1950" dirty="0"/>
          </a:p>
        </p:txBody>
      </p:sp>
      <p:sp>
        <p:nvSpPr>
          <p:cNvPr id="39" name="Shape 36"/>
          <p:cNvSpPr/>
          <p:nvPr/>
        </p:nvSpPr>
        <p:spPr>
          <a:xfrm>
            <a:off x="5875238" y="6507696"/>
            <a:ext cx="1867855" cy="484187"/>
          </a:xfrm>
          <a:prstGeom prst="roundRect">
            <a:avLst>
              <a:gd name="adj" fmla="val 50000"/>
            </a:avLst>
          </a:prstGeom>
          <a:solidFill>
            <a:srgbClr val="4ADE80">
              <a:alpha val="12000"/>
            </a:srgbClr>
          </a:solidFill>
          <a:ln w="7937">
            <a:solidFill>
              <a:srgbClr val="4ADE80">
                <a:alpha val="35000"/>
              </a:srgbClr>
            </a:solidFill>
            <a:prstDash val="solid"/>
          </a:ln>
        </p:spPr>
      </p:sp>
      <p:sp>
        <p:nvSpPr>
          <p:cNvPr id="40" name="Text 37"/>
          <p:cNvSpPr/>
          <p:nvPr/>
        </p:nvSpPr>
        <p:spPr>
          <a:xfrm>
            <a:off x="6092725" y="6610883"/>
            <a:ext cx="1509080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Approve plan</a:t>
            </a:r>
            <a:endParaRPr lang="en-US" sz="1800" dirty="0"/>
          </a:p>
        </p:txBody>
      </p:sp>
      <p:sp>
        <p:nvSpPr>
          <p:cNvPr id="41" name="Shape 38"/>
          <p:cNvSpPr/>
          <p:nvPr/>
        </p:nvSpPr>
        <p:spPr>
          <a:xfrm>
            <a:off x="5284762" y="7239496"/>
            <a:ext cx="419075" cy="419075"/>
          </a:xfrm>
          <a:prstGeom prst="ellipse">
            <a:avLst/>
          </a:prstGeom>
          <a:gradFill rotWithShape="1">
            <a:gsLst>
              <a:gs pos="0">
                <a:srgbClr val="8099F8">
                  <a:alpha val="100000"/>
                </a:srgbClr>
              </a:gs>
              <a:gs pos="100000">
                <a:srgbClr val="3A4AD6">
                  <a:alpha val="100000"/>
                </a:srgbClr>
              </a:gs>
            </a:gsLst>
            <a:lin ang="2700000" scaled="0"/>
          </a:gradFill>
          <a:ln/>
        </p:spPr>
      </p:sp>
      <p:sp>
        <p:nvSpPr>
          <p:cNvPr id="42" name="Text 39"/>
          <p:cNvSpPr/>
          <p:nvPr/>
        </p:nvSpPr>
        <p:spPr>
          <a:xfrm>
            <a:off x="5875238" y="7239496"/>
            <a:ext cx="7421698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A3B5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Content Strategist</a:t>
            </a:r>
            <a:endParaRPr lang="en-US" sz="1800" dirty="0"/>
          </a:p>
        </p:txBody>
      </p:sp>
      <p:sp>
        <p:nvSpPr>
          <p:cNvPr id="43" name="Text 40"/>
          <p:cNvSpPr/>
          <p:nvPr/>
        </p:nvSpPr>
        <p:spPr>
          <a:xfrm>
            <a:off x="5875238" y="7593459"/>
            <a:ext cx="6949409" cy="7563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7437"/>
              </a:lnSpc>
              <a:buNone/>
            </a:pPr>
            <a:r>
              <a:rPr lang="en-US" sz="1950" dirty="0">
                <a:solidFill>
                  <a:srgbClr val="E6E9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Landing page draft is in Figma, copy in Notion. Waiting on your review before the paid test goes live.</a:t>
            </a:r>
            <a:endParaRPr lang="en-US" sz="1950" dirty="0"/>
          </a:p>
        </p:txBody>
      </p:sp>
      <p:sp>
        <p:nvSpPr>
          <p:cNvPr id="44" name="Shape 41"/>
          <p:cNvSpPr/>
          <p:nvPr/>
        </p:nvSpPr>
        <p:spPr>
          <a:xfrm>
            <a:off x="5284762" y="8845042"/>
            <a:ext cx="7337474" cy="694531"/>
          </a:xfrm>
          <a:prstGeom prst="roundRect">
            <a:avLst>
              <a:gd name="adj" fmla="val 50000"/>
            </a:avLst>
          </a:prstGeom>
          <a:solidFill>
            <a:srgbClr val="1B212B"/>
          </a:solidFill>
          <a:ln w="7937">
            <a:solidFill>
              <a:srgbClr val="3D4654"/>
            </a:solidFill>
            <a:prstDash val="solid"/>
          </a:ln>
        </p:spPr>
      </p:sp>
      <p:sp>
        <p:nvSpPr>
          <p:cNvPr id="45" name="Text 42"/>
          <p:cNvSpPr/>
          <p:nvPr/>
        </p:nvSpPr>
        <p:spPr>
          <a:xfrm>
            <a:off x="5578450" y="9043479"/>
            <a:ext cx="6970223" cy="3357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Message #marketing</a:t>
            </a:r>
            <a:endParaRPr lang="en-US" sz="1950" dirty="0"/>
          </a:p>
        </p:txBody>
      </p:sp>
      <p:sp>
        <p:nvSpPr>
          <p:cNvPr id="46" name="Shape 43"/>
          <p:cNvSpPr/>
          <p:nvPr/>
        </p:nvSpPr>
        <p:spPr>
          <a:xfrm>
            <a:off x="12946062" y="2571688"/>
            <a:ext cx="4191000" cy="7253635"/>
          </a:xfrm>
          <a:prstGeom prst="rect">
            <a:avLst/>
          </a:prstGeom>
          <a:solidFill>
            <a:srgbClr val="141A22"/>
          </a:solidFill>
          <a:ln/>
        </p:spPr>
      </p:sp>
      <p:sp>
        <p:nvSpPr>
          <p:cNvPr id="47" name="Shape 44"/>
          <p:cNvSpPr/>
          <p:nvPr/>
        </p:nvSpPr>
        <p:spPr>
          <a:xfrm>
            <a:off x="12946062" y="2571688"/>
            <a:ext cx="9525" cy="7253635"/>
          </a:xfrm>
          <a:prstGeom prst="rect">
            <a:avLst/>
          </a:prstGeom>
          <a:solidFill>
            <a:srgbClr val="2E3642"/>
          </a:solidFill>
          <a:ln/>
        </p:spPr>
      </p:sp>
      <p:sp>
        <p:nvSpPr>
          <p:cNvPr id="48" name="Shape 45"/>
          <p:cNvSpPr/>
          <p:nvPr/>
        </p:nvSpPr>
        <p:spPr>
          <a:xfrm>
            <a:off x="12954000" y="2571688"/>
            <a:ext cx="4183062" cy="746869"/>
          </a:xfrm>
          <a:prstGeom prst="rect">
            <a:avLst/>
          </a:prstGeom>
          <a:solidFill>
            <a:srgbClr val="10151C"/>
          </a:solidFill>
          <a:ln/>
        </p:spPr>
      </p:sp>
      <p:sp>
        <p:nvSpPr>
          <p:cNvPr id="49" name="Shape 46"/>
          <p:cNvSpPr/>
          <p:nvPr/>
        </p:nvSpPr>
        <p:spPr>
          <a:xfrm>
            <a:off x="12954000" y="3310619"/>
            <a:ext cx="4183062" cy="9525"/>
          </a:xfrm>
          <a:prstGeom prst="rect">
            <a:avLst/>
          </a:prstGeom>
          <a:solidFill>
            <a:srgbClr val="2E3642"/>
          </a:solidFill>
          <a:ln/>
        </p:spPr>
      </p:sp>
      <p:sp>
        <p:nvSpPr>
          <p:cNvPr id="50" name="Text 47"/>
          <p:cNvSpPr/>
          <p:nvPr/>
        </p:nvSpPr>
        <p:spPr>
          <a:xfrm>
            <a:off x="13220700" y="2800288"/>
            <a:ext cx="3775154" cy="31983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Activity</a:t>
            </a:r>
            <a:endParaRPr lang="en-US" sz="1950" dirty="0"/>
          </a:p>
        </p:txBody>
      </p:sp>
      <p:sp>
        <p:nvSpPr>
          <p:cNvPr id="51" name="Shape 48"/>
          <p:cNvSpPr/>
          <p:nvPr/>
        </p:nvSpPr>
        <p:spPr>
          <a:xfrm>
            <a:off x="13220650" y="3566170"/>
            <a:ext cx="3649762" cy="1501428"/>
          </a:xfrm>
          <a:prstGeom prst="roundRect">
            <a:avLst>
              <a:gd name="adj" fmla="val 7613"/>
            </a:avLst>
          </a:prstGeom>
          <a:solidFill>
            <a:srgbClr val="232B37"/>
          </a:solidFill>
          <a:ln w="7937">
            <a:solidFill>
              <a:srgbClr val="3D4654"/>
            </a:solidFill>
            <a:prstDash val="solid"/>
          </a:ln>
        </p:spPr>
      </p:sp>
      <p:sp>
        <p:nvSpPr>
          <p:cNvPr id="52" name="Text 49"/>
          <p:cNvSpPr/>
          <p:nvPr/>
        </p:nvSpPr>
        <p:spPr>
          <a:xfrm>
            <a:off x="13438125" y="3783645"/>
            <a:ext cx="3536292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180" kern="0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DONE</a:t>
            </a:r>
            <a:endParaRPr lang="en-US" sz="1800" dirty="0"/>
          </a:p>
        </p:txBody>
      </p:sp>
      <p:sp>
        <p:nvSpPr>
          <p:cNvPr id="53" name="Text 50"/>
          <p:cNvSpPr/>
          <p:nvPr/>
        </p:nvSpPr>
        <p:spPr>
          <a:xfrm>
            <a:off x="13438125" y="4156707"/>
            <a:ext cx="3311256" cy="7315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3042"/>
              </a:lnSpc>
              <a:buNone/>
            </a:pPr>
            <a:r>
              <a:rPr lang="en-US" sz="1950" dirty="0">
                <a:solidFill>
                  <a:srgbClr val="E6E9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keyword research · 340 terms</a:t>
            </a:r>
            <a:endParaRPr lang="en-US" sz="1950" dirty="0"/>
          </a:p>
        </p:txBody>
      </p:sp>
      <p:sp>
        <p:nvSpPr>
          <p:cNvPr id="54" name="Shape 51"/>
          <p:cNvSpPr/>
          <p:nvPr/>
        </p:nvSpPr>
        <p:spPr>
          <a:xfrm>
            <a:off x="13220650" y="5238998"/>
            <a:ext cx="3649762" cy="1154720"/>
          </a:xfrm>
          <a:prstGeom prst="roundRect">
            <a:avLst>
              <a:gd name="adj" fmla="val 9899"/>
            </a:avLst>
          </a:prstGeom>
          <a:solidFill>
            <a:srgbClr val="232B37"/>
          </a:solidFill>
          <a:ln w="7937">
            <a:solidFill>
              <a:srgbClr val="3D4654"/>
            </a:solidFill>
            <a:prstDash val="solid"/>
          </a:ln>
        </p:spPr>
      </p:sp>
      <p:sp>
        <p:nvSpPr>
          <p:cNvPr id="55" name="Text 52"/>
          <p:cNvSpPr/>
          <p:nvPr/>
        </p:nvSpPr>
        <p:spPr>
          <a:xfrm>
            <a:off x="13438125" y="5456473"/>
            <a:ext cx="3536292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180" kern="0" dirty="0">
                <a:solidFill>
                  <a:srgbClr val="FBBF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NEEDS APPROVAL</a:t>
            </a:r>
            <a:endParaRPr lang="en-US" sz="1800" dirty="0"/>
          </a:p>
        </p:txBody>
      </p:sp>
      <p:sp>
        <p:nvSpPr>
          <p:cNvPr id="56" name="Text 53"/>
          <p:cNvSpPr/>
          <p:nvPr/>
        </p:nvSpPr>
        <p:spPr>
          <a:xfrm>
            <a:off x="13438125" y="5829535"/>
            <a:ext cx="3536292" cy="38480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3042"/>
              </a:lnSpc>
              <a:buNone/>
            </a:pPr>
            <a:r>
              <a:rPr lang="en-US" sz="1950" dirty="0">
                <a:solidFill>
                  <a:srgbClr val="E6E9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Paid test budget · €500</a:t>
            </a:r>
            <a:endParaRPr lang="en-US" sz="1950" dirty="0"/>
          </a:p>
        </p:txBody>
      </p:sp>
      <p:sp>
        <p:nvSpPr>
          <p:cNvPr id="57" name="Shape 54"/>
          <p:cNvSpPr/>
          <p:nvPr/>
        </p:nvSpPr>
        <p:spPr>
          <a:xfrm>
            <a:off x="13220650" y="6565118"/>
            <a:ext cx="3649762" cy="1501428"/>
          </a:xfrm>
          <a:prstGeom prst="roundRect">
            <a:avLst>
              <a:gd name="adj" fmla="val 7613"/>
            </a:avLst>
          </a:prstGeom>
          <a:solidFill>
            <a:srgbClr val="232B37"/>
          </a:solidFill>
          <a:ln w="7937">
            <a:solidFill>
              <a:srgbClr val="3D4654"/>
            </a:solidFill>
            <a:prstDash val="solid"/>
          </a:ln>
        </p:spPr>
      </p:sp>
      <p:sp>
        <p:nvSpPr>
          <p:cNvPr id="58" name="Text 55"/>
          <p:cNvSpPr/>
          <p:nvPr/>
        </p:nvSpPr>
        <p:spPr>
          <a:xfrm>
            <a:off x="13438125" y="6782594"/>
            <a:ext cx="3536292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180" kern="0" dirty="0">
                <a:solidFill>
                  <a:srgbClr val="A3B5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PROGRESS</a:t>
            </a:r>
            <a:endParaRPr lang="en-US" sz="1800" dirty="0"/>
          </a:p>
        </p:txBody>
      </p:sp>
      <p:sp>
        <p:nvSpPr>
          <p:cNvPr id="59" name="Text 56"/>
          <p:cNvSpPr/>
          <p:nvPr/>
        </p:nvSpPr>
        <p:spPr>
          <a:xfrm>
            <a:off x="13438125" y="7155656"/>
            <a:ext cx="3311256" cy="7315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3042"/>
              </a:lnSpc>
              <a:buNone/>
            </a:pPr>
            <a:r>
              <a:rPr lang="en-US" sz="1950" dirty="0">
                <a:solidFill>
                  <a:srgbClr val="E6E9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Landing page copy · 12 posts</a:t>
            </a:r>
            <a:endParaRPr lang="en-US" sz="1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81D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914363"/>
            <a:ext cx="17602200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324" kern="0" dirty="0">
                <a:solidFill>
                  <a:srgbClr val="A3B5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TEAM MODEL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43000" y="1382675"/>
            <a:ext cx="17602200" cy="723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6834"/>
              </a:lnSpc>
              <a:buNone/>
            </a:pPr>
            <a:r>
              <a:rPr lang="en-US" sz="5400" b="1" spc="-162" kern="0" dirty="0">
                <a:solidFill>
                  <a:srgbClr val="F0F2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managed team, not a pile of agents</a:t>
            </a:r>
            <a:endParaRPr lang="en-US" sz="5400" dirty="0"/>
          </a:p>
        </p:txBody>
      </p:sp>
      <p:sp>
        <p:nvSpPr>
          <p:cNvPr id="4" name="Shape 2"/>
          <p:cNvSpPr/>
          <p:nvPr/>
        </p:nvSpPr>
        <p:spPr>
          <a:xfrm>
            <a:off x="2381250" y="3701169"/>
            <a:ext cx="5905500" cy="1242157"/>
          </a:xfrm>
          <a:prstGeom prst="roundRect">
            <a:avLst>
              <a:gd name="adj" fmla="val 9202"/>
            </a:avLst>
          </a:prstGeom>
          <a:solidFill>
            <a:srgbClr val="232B37"/>
          </a:solidFill>
          <a:ln w="7937">
            <a:solidFill>
              <a:srgbClr val="A3B5FF"/>
            </a:solidFill>
            <a:prstDash val="solid"/>
          </a:ln>
          <a:effectLst>
            <a:outerShdw sx="100000" sy="100000" kx="0" ky="0" algn="bl" rotWithShape="0" blurRad="381000" dist="50800" dir="16200000">
              <a:srgbClr val="A3B5FF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32050" y="4074604"/>
            <a:ext cx="495288" cy="495288"/>
          </a:xfrm>
          <a:prstGeom prst="ellipse">
            <a:avLst/>
          </a:prstGeom>
          <a:gradFill rotWithShape="1">
            <a:gsLst>
              <a:gs pos="0">
                <a:srgbClr val="A3B5FF">
                  <a:alpha val="100000"/>
                </a:srgbClr>
              </a:gs>
              <a:gs pos="100000">
                <a:srgbClr val="5A6CF6">
                  <a:alpha val="100000"/>
                </a:srgbClr>
              </a:gs>
            </a:gsLst>
            <a:lin ang="2700000" scaled="0"/>
          </a:gradFill>
          <a:ln/>
        </p:spPr>
      </p:sp>
      <p:sp>
        <p:nvSpPr>
          <p:cNvPr id="6" name="Text 4"/>
          <p:cNvSpPr/>
          <p:nvPr/>
        </p:nvSpPr>
        <p:spPr>
          <a:xfrm>
            <a:off x="3436875" y="4013895"/>
            <a:ext cx="3963987" cy="31988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Team Lead</a:t>
            </a:r>
            <a:endParaRPr lang="en-US" sz="1950" dirty="0"/>
          </a:p>
        </p:txBody>
      </p:sp>
      <p:sp>
        <p:nvSpPr>
          <p:cNvPr id="7" name="Text 5"/>
          <p:cNvSpPr/>
          <p:nvPr/>
        </p:nvSpPr>
        <p:spPr>
          <a:xfrm>
            <a:off x="3436875" y="4352788"/>
            <a:ext cx="3963987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Plans sprints · delegates · reports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5324450" y="4943326"/>
            <a:ext cx="19038" cy="609575"/>
          </a:xfrm>
          <a:prstGeom prst="rect">
            <a:avLst/>
          </a:prstGeom>
          <a:solidFill>
            <a:srgbClr val="3D4654"/>
          </a:solidFill>
          <a:ln/>
        </p:spPr>
      </p:sp>
      <p:sp>
        <p:nvSpPr>
          <p:cNvPr id="9" name="Shape 7"/>
          <p:cNvSpPr/>
          <p:nvPr/>
        </p:nvSpPr>
        <p:spPr>
          <a:xfrm>
            <a:off x="2381250" y="5552901"/>
            <a:ext cx="5905500" cy="19038"/>
          </a:xfrm>
          <a:prstGeom prst="rect">
            <a:avLst/>
          </a:prstGeom>
          <a:solidFill>
            <a:srgbClr val="3D4654"/>
          </a:solidFill>
          <a:ln/>
        </p:spPr>
      </p:sp>
      <p:sp>
        <p:nvSpPr>
          <p:cNvPr id="10" name="Shape 8"/>
          <p:cNvSpPr/>
          <p:nvPr/>
        </p:nvSpPr>
        <p:spPr>
          <a:xfrm>
            <a:off x="3292450" y="5571939"/>
            <a:ext cx="19038" cy="457150"/>
          </a:xfrm>
          <a:prstGeom prst="rect">
            <a:avLst/>
          </a:prstGeom>
          <a:solidFill>
            <a:srgbClr val="3D4654"/>
          </a:solidFill>
          <a:ln/>
        </p:spPr>
      </p:sp>
      <p:sp>
        <p:nvSpPr>
          <p:cNvPr id="11" name="Shape 9"/>
          <p:cNvSpPr/>
          <p:nvPr/>
        </p:nvSpPr>
        <p:spPr>
          <a:xfrm>
            <a:off x="2381250" y="6029089"/>
            <a:ext cx="1841500" cy="1547316"/>
          </a:xfrm>
          <a:prstGeom prst="roundRect">
            <a:avLst>
              <a:gd name="adj" fmla="val 7387"/>
            </a:avLst>
          </a:prstGeom>
          <a:solidFill>
            <a:srgbClr val="1F2833"/>
          </a:solidFill>
          <a:ln w="7937">
            <a:solidFill>
              <a:srgbClr val="3D4654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121050" y="6265602"/>
            <a:ext cx="361900" cy="361900"/>
          </a:xfrm>
          <a:prstGeom prst="ellipse">
            <a:avLst/>
          </a:prstGeom>
          <a:gradFill rotWithShape="1">
            <a:gsLst>
              <a:gs pos="0">
                <a:srgbClr val="8099F8">
                  <a:alpha val="100000"/>
                </a:srgbClr>
              </a:gs>
              <a:gs pos="100000">
                <a:srgbClr val="3A4AD6">
                  <a:alpha val="100000"/>
                </a:srgbClr>
              </a:gs>
            </a:gsLst>
            <a:lin ang="2700000" scaled="0"/>
          </a:gradFill>
          <a:ln/>
        </p:spPr>
      </p:sp>
      <p:sp>
        <p:nvSpPr>
          <p:cNvPr id="13" name="Text 11"/>
          <p:cNvSpPr/>
          <p:nvPr/>
        </p:nvSpPr>
        <p:spPr>
          <a:xfrm>
            <a:off x="2522488" y="6722752"/>
            <a:ext cx="1559024" cy="65524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17818"/>
              </a:lnSpc>
              <a:buNone/>
            </a:pPr>
            <a:r>
              <a:rPr lang="en-US" sz="1800" dirty="0">
                <a:solidFill>
                  <a:srgbClr val="E6E9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Content Strategist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5324450" y="5571939"/>
            <a:ext cx="19038" cy="457150"/>
          </a:xfrm>
          <a:prstGeom prst="rect">
            <a:avLst/>
          </a:prstGeom>
          <a:solidFill>
            <a:srgbClr val="3D4654"/>
          </a:solidFill>
          <a:ln/>
        </p:spPr>
      </p:sp>
      <p:sp>
        <p:nvSpPr>
          <p:cNvPr id="15" name="Shape 13"/>
          <p:cNvSpPr/>
          <p:nvPr/>
        </p:nvSpPr>
        <p:spPr>
          <a:xfrm>
            <a:off x="4413250" y="6029089"/>
            <a:ext cx="1841500" cy="1238746"/>
          </a:xfrm>
          <a:prstGeom prst="roundRect">
            <a:avLst>
              <a:gd name="adj" fmla="val 9227"/>
            </a:avLst>
          </a:prstGeom>
          <a:solidFill>
            <a:srgbClr val="1F2833"/>
          </a:solidFill>
          <a:ln w="7937">
            <a:solidFill>
              <a:srgbClr val="3D4654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153049" y="6265602"/>
            <a:ext cx="361900" cy="361900"/>
          </a:xfrm>
          <a:prstGeom prst="ellipse">
            <a:avLst/>
          </a:prstGeom>
          <a:gradFill rotWithShape="1">
            <a:gsLst>
              <a:gs pos="0">
                <a:srgbClr val="C3B5FF">
                  <a:alpha val="100000"/>
                </a:srgbClr>
              </a:gs>
              <a:gs pos="100000">
                <a:srgbClr val="6B5CE6">
                  <a:alpha val="100000"/>
                </a:srgbClr>
              </a:gs>
            </a:gsLst>
            <a:lin ang="2700000" scaled="0"/>
          </a:gradFill>
          <a:ln/>
        </p:spPr>
      </p:sp>
      <p:sp>
        <p:nvSpPr>
          <p:cNvPr id="17" name="Text 15"/>
          <p:cNvSpPr/>
          <p:nvPr/>
        </p:nvSpPr>
        <p:spPr>
          <a:xfrm>
            <a:off x="4605353" y="6722752"/>
            <a:ext cx="1457232" cy="34667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17818"/>
              </a:lnSpc>
              <a:buNone/>
            </a:pPr>
            <a:r>
              <a:rPr lang="en-US" sz="1800" dirty="0">
                <a:solidFill>
                  <a:srgbClr val="E6E9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SEO Analyst</a:t>
            </a:r>
            <a:endParaRPr lang="en-US" sz="1800" dirty="0"/>
          </a:p>
        </p:txBody>
      </p:sp>
      <p:sp>
        <p:nvSpPr>
          <p:cNvPr id="18" name="Shape 16"/>
          <p:cNvSpPr/>
          <p:nvPr/>
        </p:nvSpPr>
        <p:spPr>
          <a:xfrm>
            <a:off x="7356450" y="5571939"/>
            <a:ext cx="19038" cy="457150"/>
          </a:xfrm>
          <a:prstGeom prst="rect">
            <a:avLst/>
          </a:prstGeom>
          <a:solidFill>
            <a:srgbClr val="3D4654"/>
          </a:solidFill>
          <a:ln/>
        </p:spPr>
      </p:sp>
      <p:sp>
        <p:nvSpPr>
          <p:cNvPr id="19" name="Shape 17"/>
          <p:cNvSpPr/>
          <p:nvPr/>
        </p:nvSpPr>
        <p:spPr>
          <a:xfrm>
            <a:off x="6445250" y="6029089"/>
            <a:ext cx="1841500" cy="1547316"/>
          </a:xfrm>
          <a:prstGeom prst="roundRect">
            <a:avLst>
              <a:gd name="adj" fmla="val 7387"/>
            </a:avLst>
          </a:prstGeom>
          <a:solidFill>
            <a:srgbClr val="1F2833"/>
          </a:solidFill>
          <a:ln w="7937">
            <a:solidFill>
              <a:srgbClr val="3D4654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7185050" y="6265602"/>
            <a:ext cx="361900" cy="361900"/>
          </a:xfrm>
          <a:prstGeom prst="ellipse">
            <a:avLst/>
          </a:prstGeom>
          <a:gradFill rotWithShape="1">
            <a:gsLst>
              <a:gs pos="0">
                <a:srgbClr val="94E2B8">
                  <a:alpha val="100000"/>
                </a:srgbClr>
              </a:gs>
              <a:gs pos="100000">
                <a:srgbClr val="22C55E">
                  <a:alpha val="100000"/>
                </a:srgbClr>
              </a:gs>
            </a:gsLst>
            <a:lin ang="2700000" scaled="0"/>
          </a:gradFill>
          <a:ln/>
        </p:spPr>
      </p:sp>
      <p:sp>
        <p:nvSpPr>
          <p:cNvPr id="21" name="Text 19"/>
          <p:cNvSpPr/>
          <p:nvPr/>
        </p:nvSpPr>
        <p:spPr>
          <a:xfrm>
            <a:off x="6586488" y="6722752"/>
            <a:ext cx="1559024" cy="65524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17818"/>
              </a:lnSpc>
              <a:buNone/>
            </a:pPr>
            <a:r>
              <a:rPr lang="en-US" sz="1800" dirty="0">
                <a:solidFill>
                  <a:srgbClr val="E6E9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Paid Ads Buyer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2075160" y="7995481"/>
            <a:ext cx="7169447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180" kern="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INSTRUCTION IN · COORDINATED WORK OUT</a:t>
            </a:r>
            <a:endParaRPr lang="en-US" sz="1800" dirty="0"/>
          </a:p>
        </p:txBody>
      </p:sp>
      <p:sp>
        <p:nvSpPr>
          <p:cNvPr id="23" name="Shape 21"/>
          <p:cNvSpPr/>
          <p:nvPr/>
        </p:nvSpPr>
        <p:spPr>
          <a:xfrm>
            <a:off x="10439363" y="4005027"/>
            <a:ext cx="6705575" cy="9525"/>
          </a:xfrm>
          <a:prstGeom prst="rect">
            <a:avLst/>
          </a:prstGeom>
          <a:solidFill>
            <a:srgbClr val="2E3642"/>
          </a:solidFill>
          <a:ln/>
        </p:spPr>
      </p:sp>
      <p:sp>
        <p:nvSpPr>
          <p:cNvPr id="24" name="Text 22"/>
          <p:cNvSpPr/>
          <p:nvPr/>
        </p:nvSpPr>
        <p:spPr>
          <a:xfrm>
            <a:off x="10439363" y="2525613"/>
            <a:ext cx="7376133" cy="49450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150" b="1" spc="-63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Sprint cycles</a:t>
            </a:r>
            <a:endParaRPr lang="en-US" sz="3150" dirty="0"/>
          </a:p>
        </p:txBody>
      </p:sp>
      <p:sp>
        <p:nvSpPr>
          <p:cNvPr id="25" name="Text 23"/>
          <p:cNvSpPr/>
          <p:nvPr/>
        </p:nvSpPr>
        <p:spPr>
          <a:xfrm>
            <a:off x="10439363" y="3077269"/>
            <a:ext cx="6906742" cy="7563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7437"/>
              </a:lnSpc>
              <a:buNone/>
            </a:pPr>
            <a:r>
              <a:rPr lang="en-US" sz="195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 is planned in fixed cycles with a scope you sign off, so progress is legible.</a:t>
            </a:r>
            <a:endParaRPr lang="en-US" sz="1950" dirty="0"/>
          </a:p>
        </p:txBody>
      </p:sp>
      <p:sp>
        <p:nvSpPr>
          <p:cNvPr id="26" name="Shape 24"/>
          <p:cNvSpPr/>
          <p:nvPr/>
        </p:nvSpPr>
        <p:spPr>
          <a:xfrm>
            <a:off x="10439363" y="5778066"/>
            <a:ext cx="6705575" cy="9525"/>
          </a:xfrm>
          <a:prstGeom prst="rect">
            <a:avLst/>
          </a:prstGeom>
          <a:solidFill>
            <a:srgbClr val="2E3642"/>
          </a:solidFill>
          <a:ln/>
        </p:spPr>
      </p:sp>
      <p:sp>
        <p:nvSpPr>
          <p:cNvPr id="27" name="Text 25"/>
          <p:cNvSpPr/>
          <p:nvPr/>
        </p:nvSpPr>
        <p:spPr>
          <a:xfrm>
            <a:off x="10439363" y="4260577"/>
            <a:ext cx="7376133" cy="49450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150" b="1" spc="-63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Approval gates</a:t>
            </a:r>
            <a:endParaRPr lang="en-US" sz="3150" dirty="0"/>
          </a:p>
        </p:txBody>
      </p:sp>
      <p:sp>
        <p:nvSpPr>
          <p:cNvPr id="28" name="Text 26"/>
          <p:cNvSpPr/>
          <p:nvPr/>
        </p:nvSpPr>
        <p:spPr>
          <a:xfrm>
            <a:off x="10439363" y="4812233"/>
            <a:ext cx="6906742" cy="7563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7437"/>
              </a:lnSpc>
              <a:buNone/>
            </a:pPr>
            <a:r>
              <a:rPr lang="en-US" sz="195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Spend, publishing and outbound messages pause for a human yes. You set the threshold.</a:t>
            </a:r>
            <a:endParaRPr lang="en-US" sz="1950" dirty="0"/>
          </a:p>
        </p:txBody>
      </p:sp>
      <p:sp>
        <p:nvSpPr>
          <p:cNvPr id="29" name="Shape 27"/>
          <p:cNvSpPr/>
          <p:nvPr/>
        </p:nvSpPr>
        <p:spPr>
          <a:xfrm>
            <a:off x="10439363" y="7551105"/>
            <a:ext cx="6705575" cy="9525"/>
          </a:xfrm>
          <a:prstGeom prst="rect">
            <a:avLst/>
          </a:prstGeom>
          <a:solidFill>
            <a:srgbClr val="2E3642"/>
          </a:solidFill>
          <a:ln/>
        </p:spPr>
      </p:sp>
      <p:sp>
        <p:nvSpPr>
          <p:cNvPr id="30" name="Text 28"/>
          <p:cNvSpPr/>
          <p:nvPr/>
        </p:nvSpPr>
        <p:spPr>
          <a:xfrm>
            <a:off x="10439363" y="6033616"/>
            <a:ext cx="7376133" cy="49450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150" b="1" spc="-63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 journals</a:t>
            </a:r>
            <a:endParaRPr lang="en-US" sz="3150" dirty="0"/>
          </a:p>
        </p:txBody>
      </p:sp>
      <p:sp>
        <p:nvSpPr>
          <p:cNvPr id="31" name="Text 29"/>
          <p:cNvSpPr/>
          <p:nvPr/>
        </p:nvSpPr>
        <p:spPr>
          <a:xfrm>
            <a:off x="10439363" y="6585272"/>
            <a:ext cx="6906742" cy="7563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7437"/>
              </a:lnSpc>
              <a:buNone/>
            </a:pPr>
            <a:r>
              <a:rPr lang="en-US" sz="195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employee keeps a written record of what it did and why, reviewable like a standup.</a:t>
            </a:r>
            <a:endParaRPr lang="en-US" sz="1950" dirty="0"/>
          </a:p>
        </p:txBody>
      </p:sp>
      <p:sp>
        <p:nvSpPr>
          <p:cNvPr id="32" name="Text 30"/>
          <p:cNvSpPr/>
          <p:nvPr/>
        </p:nvSpPr>
        <p:spPr>
          <a:xfrm>
            <a:off x="10439363" y="7806655"/>
            <a:ext cx="7376133" cy="49450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150" b="1" spc="-63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Guardrails</a:t>
            </a:r>
            <a:endParaRPr lang="en-US" sz="3150" dirty="0"/>
          </a:p>
        </p:txBody>
      </p:sp>
      <p:sp>
        <p:nvSpPr>
          <p:cNvPr id="33" name="Text 31"/>
          <p:cNvSpPr/>
          <p:nvPr/>
        </p:nvSpPr>
        <p:spPr>
          <a:xfrm>
            <a:off x="10439363" y="8358311"/>
            <a:ext cx="6906742" cy="7563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7437"/>
              </a:lnSpc>
              <a:buNone/>
            </a:pPr>
            <a:r>
              <a:rPr lang="en-US" sz="195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Tenant isolation, PII redaction, content filtering, topic restrictions, prompt injection protection.</a:t>
            </a:r>
            <a:endParaRPr lang="en-US" sz="1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81D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914363"/>
            <a:ext cx="17602200" cy="315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324" kern="0" dirty="0">
                <a:solidFill>
                  <a:srgbClr val="A3B5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INTEGRATIONS AND DEFENSIBILITY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43000" y="1382675"/>
            <a:ext cx="17602200" cy="723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6834"/>
              </a:lnSpc>
              <a:buNone/>
            </a:pPr>
            <a:r>
              <a:rPr lang="en-US" sz="5400" b="1" spc="-162" kern="0" dirty="0">
                <a:solidFill>
                  <a:srgbClr val="F0F2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Access is table stakes. The record is the moat.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1143000" y="2639963"/>
            <a:ext cx="7089093" cy="15811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78229"/>
              </a:lnSpc>
              <a:buNone/>
            </a:pPr>
            <a:r>
              <a:rPr lang="en-US" sz="13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900+</a:t>
            </a:r>
            <a:endParaRPr lang="en-US" sz="13500" dirty="0"/>
          </a:p>
        </p:txBody>
      </p:sp>
      <p:sp>
        <p:nvSpPr>
          <p:cNvPr id="5" name="Text 3"/>
          <p:cNvSpPr/>
          <p:nvPr/>
        </p:nvSpPr>
        <p:spPr>
          <a:xfrm>
            <a:off x="1143000" y="4449651"/>
            <a:ext cx="6637969" cy="8799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2851"/>
              </a:lnSpc>
              <a:buNone/>
            </a:pPr>
            <a:r>
              <a:rPr lang="en-US" sz="2550" dirty="0">
                <a:solidFill>
                  <a:srgbClr val="A3B5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business apps connected through standard OAuth</a:t>
            </a:r>
            <a:endParaRPr lang="en-US" sz="2550" dirty="0"/>
          </a:p>
        </p:txBody>
      </p:sp>
      <p:sp>
        <p:nvSpPr>
          <p:cNvPr id="6" name="Shape 4"/>
          <p:cNvSpPr/>
          <p:nvPr/>
        </p:nvSpPr>
        <p:spPr>
          <a:xfrm>
            <a:off x="1143000" y="5653422"/>
            <a:ext cx="1121048" cy="560338"/>
          </a:xfrm>
          <a:prstGeom prst="roundRect">
            <a:avLst>
              <a:gd name="adj" fmla="val 50000"/>
            </a:avLst>
          </a:prstGeom>
          <a:solidFill>
            <a:srgbClr val="232B37"/>
          </a:solidFill>
          <a:ln w="7937">
            <a:solidFill>
              <a:srgbClr val="3D465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398587" y="5794710"/>
            <a:ext cx="686073" cy="3158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E6E9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Gmail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2397373" y="5653422"/>
            <a:ext cx="1097607" cy="560338"/>
          </a:xfrm>
          <a:prstGeom prst="roundRect">
            <a:avLst>
              <a:gd name="adj" fmla="val 50000"/>
            </a:avLst>
          </a:prstGeom>
          <a:solidFill>
            <a:srgbClr val="232B37"/>
          </a:solidFill>
          <a:ln w="7937">
            <a:solidFill>
              <a:srgbClr val="3D465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652960" y="5794710"/>
            <a:ext cx="662632" cy="3158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E6E9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Slack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3628306" y="5653422"/>
            <a:ext cx="1222685" cy="560338"/>
          </a:xfrm>
          <a:prstGeom prst="roundRect">
            <a:avLst>
              <a:gd name="adj" fmla="val 50000"/>
            </a:avLst>
          </a:prstGeom>
          <a:solidFill>
            <a:srgbClr val="232B37"/>
          </a:solidFill>
          <a:ln w="7937">
            <a:solidFill>
              <a:srgbClr val="3D465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883893" y="5794710"/>
            <a:ext cx="787710" cy="3158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E6E9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Notion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4984316" y="5653422"/>
            <a:ext cx="1454671" cy="560338"/>
          </a:xfrm>
          <a:prstGeom prst="roundRect">
            <a:avLst>
              <a:gd name="adj" fmla="val 50000"/>
            </a:avLst>
          </a:prstGeom>
          <a:solidFill>
            <a:srgbClr val="232B37"/>
          </a:solidFill>
          <a:ln w="7937">
            <a:solidFill>
              <a:srgbClr val="3D465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239903" y="5794710"/>
            <a:ext cx="1019696" cy="3158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E6E9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HubSpot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1143000" y="6347085"/>
            <a:ext cx="1149511" cy="560338"/>
          </a:xfrm>
          <a:prstGeom prst="roundRect">
            <a:avLst>
              <a:gd name="adj" fmla="val 50000"/>
            </a:avLst>
          </a:prstGeom>
          <a:solidFill>
            <a:srgbClr val="232B37"/>
          </a:solidFill>
          <a:ln w="7937">
            <a:solidFill>
              <a:srgbClr val="3D465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398587" y="6488373"/>
            <a:ext cx="714536" cy="3158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E6E9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Stripe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2425836" y="6347085"/>
            <a:ext cx="1420812" cy="560338"/>
          </a:xfrm>
          <a:prstGeom prst="roundRect">
            <a:avLst>
              <a:gd name="adj" fmla="val 50000"/>
            </a:avLst>
          </a:prstGeom>
          <a:solidFill>
            <a:srgbClr val="232B37"/>
          </a:solidFill>
          <a:ln w="7937">
            <a:solidFill>
              <a:srgbClr val="3D465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681424" y="6488373"/>
            <a:ext cx="985837" cy="3158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E6E9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LinkedIn</a:t>
            </a:r>
            <a:endParaRPr lang="en-US" sz="1800" dirty="0"/>
          </a:p>
        </p:txBody>
      </p:sp>
      <p:sp>
        <p:nvSpPr>
          <p:cNvPr id="18" name="Shape 16"/>
          <p:cNvSpPr/>
          <p:nvPr/>
        </p:nvSpPr>
        <p:spPr>
          <a:xfrm>
            <a:off x="3979974" y="6347085"/>
            <a:ext cx="2026853" cy="560338"/>
          </a:xfrm>
          <a:prstGeom prst="roundRect">
            <a:avLst>
              <a:gd name="adj" fmla="val 50000"/>
            </a:avLst>
          </a:prstGeom>
          <a:solidFill>
            <a:srgbClr val="232B37"/>
          </a:solidFill>
          <a:ln w="7937">
            <a:solidFill>
              <a:srgbClr val="3D465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235561" y="6488373"/>
            <a:ext cx="1591878" cy="3158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894 more</a:t>
            </a:r>
            <a:endParaRPr lang="en-US" sz="1800" dirty="0"/>
          </a:p>
        </p:txBody>
      </p:sp>
      <p:sp>
        <p:nvSpPr>
          <p:cNvPr id="20" name="Shape 18"/>
          <p:cNvSpPr/>
          <p:nvPr/>
        </p:nvSpPr>
        <p:spPr>
          <a:xfrm>
            <a:off x="8425780" y="2639963"/>
            <a:ext cx="8719220" cy="1990514"/>
          </a:xfrm>
          <a:prstGeom prst="roundRect">
            <a:avLst>
              <a:gd name="adj" fmla="val 5742"/>
            </a:avLst>
          </a:prstGeom>
          <a:solidFill>
            <a:srgbClr val="232B37"/>
          </a:solidFill>
          <a:ln w="7937">
            <a:solidFill>
              <a:srgbClr val="3D4654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814718" y="2990763"/>
            <a:ext cx="8735479" cy="49450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150" b="1" spc="-63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Workspace of record</a:t>
            </a:r>
            <a:endParaRPr lang="en-US" sz="3150" dirty="0"/>
          </a:p>
        </p:txBody>
      </p:sp>
      <p:sp>
        <p:nvSpPr>
          <p:cNvPr id="22" name="Text 20"/>
          <p:cNvSpPr/>
          <p:nvPr/>
        </p:nvSpPr>
        <p:spPr>
          <a:xfrm>
            <a:off x="8814718" y="3561457"/>
            <a:ext cx="8179585" cy="7563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7437"/>
              </a:lnSpc>
              <a:buNone/>
            </a:pPr>
            <a:r>
              <a:rPr lang="en-US" sz="195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Once a team runs its sprints, approvals and delivery inside SisTava, the workspace is where the operating history lives.</a:t>
            </a:r>
            <a:endParaRPr lang="en-US" sz="1950" dirty="0"/>
          </a:p>
        </p:txBody>
      </p:sp>
      <p:sp>
        <p:nvSpPr>
          <p:cNvPr id="23" name="Shape 21"/>
          <p:cNvSpPr/>
          <p:nvPr/>
        </p:nvSpPr>
        <p:spPr>
          <a:xfrm>
            <a:off x="8425780" y="4859052"/>
            <a:ext cx="8719220" cy="1990514"/>
          </a:xfrm>
          <a:prstGeom prst="roundRect">
            <a:avLst>
              <a:gd name="adj" fmla="val 5742"/>
            </a:avLst>
          </a:prstGeom>
          <a:solidFill>
            <a:srgbClr val="232B37"/>
          </a:solidFill>
          <a:ln w="7937">
            <a:solidFill>
              <a:srgbClr val="3D465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814718" y="5209852"/>
            <a:ext cx="8735479" cy="49450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150" b="1" spc="-63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Compounding company context</a:t>
            </a:r>
            <a:endParaRPr lang="en-US" sz="3150" dirty="0"/>
          </a:p>
        </p:txBody>
      </p:sp>
      <p:sp>
        <p:nvSpPr>
          <p:cNvPr id="25" name="Text 23"/>
          <p:cNvSpPr/>
          <p:nvPr/>
        </p:nvSpPr>
        <p:spPr>
          <a:xfrm>
            <a:off x="8814718" y="5780546"/>
            <a:ext cx="8179585" cy="7563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7437"/>
              </a:lnSpc>
              <a:buNone/>
            </a:pPr>
            <a:r>
              <a:rPr lang="en-US" sz="195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onboarding conversation, journal entry and correction makes the next task better. A replacement starts from zero.</a:t>
            </a:r>
            <a:endParaRPr lang="en-US" sz="1950" dirty="0"/>
          </a:p>
        </p:txBody>
      </p:sp>
      <p:sp>
        <p:nvSpPr>
          <p:cNvPr id="26" name="Shape 24"/>
          <p:cNvSpPr/>
          <p:nvPr/>
        </p:nvSpPr>
        <p:spPr>
          <a:xfrm>
            <a:off x="8425780" y="7078141"/>
            <a:ext cx="8719220" cy="1990514"/>
          </a:xfrm>
          <a:prstGeom prst="roundRect">
            <a:avLst>
              <a:gd name="adj" fmla="val 5742"/>
            </a:avLst>
          </a:prstGeom>
          <a:solidFill>
            <a:srgbClr val="232B37"/>
          </a:solidFill>
          <a:ln w="7937">
            <a:solidFill>
              <a:srgbClr val="3D4654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814718" y="7428942"/>
            <a:ext cx="8735479" cy="49450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150" b="1" spc="-63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Model-agnostic by design</a:t>
            </a:r>
            <a:endParaRPr lang="en-US" sz="3150" dirty="0"/>
          </a:p>
        </p:txBody>
      </p:sp>
      <p:sp>
        <p:nvSpPr>
          <p:cNvPr id="28" name="Text 26"/>
          <p:cNvSpPr/>
          <p:nvPr/>
        </p:nvSpPr>
        <p:spPr>
          <a:xfrm>
            <a:off x="8814718" y="7999636"/>
            <a:ext cx="8179585" cy="7563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7437"/>
              </a:lnSpc>
              <a:buNone/>
            </a:pPr>
            <a:r>
              <a:rPr lang="en-US" sz="195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Employees are roles and processes, not a single model. Capability gains from the frontier land as free upgrades.</a:t>
            </a:r>
            <a:endParaRPr lang="en-US" sz="1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2026-08-24T04:52:37Z</dcterms:created>
  <dcterms:modified xsi:type="dcterms:W3CDTF">2026-08-24T04:52:37Z</dcterms:modified>
</cp:coreProperties>
</file>